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9"/>
  </p:notesMasterIdLst>
  <p:sldIdLst>
    <p:sldId id="334" r:id="rId5"/>
    <p:sldId id="257" r:id="rId6"/>
    <p:sldId id="266" r:id="rId7"/>
    <p:sldId id="267" r:id="rId8"/>
    <p:sldId id="335" r:id="rId9"/>
    <p:sldId id="286" r:id="rId10"/>
    <p:sldId id="337" r:id="rId11"/>
    <p:sldId id="336" r:id="rId12"/>
    <p:sldId id="338" r:id="rId13"/>
    <p:sldId id="276" r:id="rId14"/>
    <p:sldId id="339" r:id="rId15"/>
    <p:sldId id="313" r:id="rId16"/>
    <p:sldId id="340" r:id="rId17"/>
    <p:sldId id="327" r:id="rId18"/>
  </p:sldIdLst>
  <p:sldSz cx="12192000" cy="6858000"/>
  <p:notesSz cx="7315200" cy="9601200"/>
  <p:embeddedFontLst>
    <p:embeddedFont>
      <p:font typeface="Roboto" panose="02000000000000000000" pitchFamily="2" charset="0"/>
      <p:regular r:id="rId20"/>
      <p:bold r:id="rId21"/>
      <p:italic r:id="rId22"/>
      <p:boldItalic r:id="rId23"/>
    </p:embeddedFont>
    <p:embeddedFont>
      <p:font typeface="Trebuchet MS" panose="020B0603020202020204" pitchFamily="34" charset="0"/>
      <p:regular r:id="rId24"/>
      <p:bold r:id="rId25"/>
      <p:italic r:id="rId26"/>
      <p:boldItalic r:id="rId27"/>
    </p:embeddedFont>
    <p:embeddedFont>
      <p:font typeface="Verdana" panose="020B060403050404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4" roundtripDataSignature="AMtx7mi3juW0AuudnZJWyqGTBMEoznomr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bby Paterson" initials="" lastIdx="4" clrIdx="0"/>
  <p:cmAuthor id="1" name="HED Outdoors" initials="" lastIdx="4" clrIdx="1"/>
  <p:cmAuthor id="2" name="Microsoft account" initials="" lastIdx="1" clrIdx="2"/>
  <p:cmAuthor id="3" name="Sandra Buchanan"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EE62E0-E9A4-4830-A7DA-591B449D0546}" v="20" dt="2024-07-06T05:36:45.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109" Type="http://schemas.openxmlformats.org/officeDocument/2006/relationships/tableStyles" Target="tableStyles.xml"/><Relationship Id="rId21" Type="http://schemas.openxmlformats.org/officeDocument/2006/relationships/font" Target="fonts/font2.fntdata"/><Relationship Id="rId104"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10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07"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11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10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3169920" cy="48172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9" y="2"/>
            <a:ext cx="3169920" cy="48172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6288" y="1198563"/>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1" y="4620576"/>
            <a:ext cx="5852160" cy="37804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5"/>
            <a:ext cx="3169920" cy="48172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9" y="9119475"/>
            <a:ext cx="3169920" cy="4817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N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1:notes"/>
          <p:cNvSpPr txBox="1">
            <a:spLocks noGrp="1"/>
          </p:cNvSpPr>
          <p:nvPr>
            <p:ph type="body" idx="1"/>
          </p:nvPr>
        </p:nvSpPr>
        <p:spPr>
          <a:xfrm>
            <a:off x="731521" y="4620576"/>
            <a:ext cx="5852160" cy="37804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6" name="Google Shape;696;p1:notes"/>
          <p:cNvSpPr>
            <a:spLocks noGrp="1" noRot="1" noChangeAspect="1"/>
          </p:cNvSpPr>
          <p:nvPr>
            <p:ph type="sldImg" idx="2"/>
          </p:nvPr>
        </p:nvSpPr>
        <p:spPr>
          <a:xfrm>
            <a:off x="776288" y="1198563"/>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2:notes"/>
          <p:cNvSpPr>
            <a:spLocks noGrp="1" noRot="1" noChangeAspect="1"/>
          </p:cNvSpPr>
          <p:nvPr>
            <p:ph type="sldImg" idx="2"/>
          </p:nvPr>
        </p:nvSpPr>
        <p:spPr>
          <a:xfrm>
            <a:off x="776288" y="1198563"/>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p2:notes"/>
          <p:cNvSpPr txBox="1">
            <a:spLocks noGrp="1"/>
          </p:cNvSpPr>
          <p:nvPr>
            <p:ph type="body" idx="1"/>
          </p:nvPr>
        </p:nvSpPr>
        <p:spPr>
          <a:xfrm>
            <a:off x="731521" y="4620576"/>
            <a:ext cx="5852160" cy="37804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a:t>Here is a karakia for the day – listen to the link below for the pronunciation and also a conversation about what it means in more detail</a:t>
            </a:r>
            <a:endParaRPr/>
          </a:p>
          <a:p>
            <a:pPr marL="0" lvl="0" indent="0" algn="l" rtl="0">
              <a:lnSpc>
                <a:spcPct val="100000"/>
              </a:lnSpc>
              <a:spcBef>
                <a:spcPts val="0"/>
              </a:spcBef>
              <a:spcAft>
                <a:spcPts val="0"/>
              </a:spcAft>
              <a:buSzPts val="1400"/>
              <a:buNone/>
            </a:pPr>
            <a:r>
              <a:rPr lang="en-NZ"/>
              <a:t>https://www.youtube.com/watch?v=mKUUu6cREZM</a:t>
            </a:r>
            <a:endParaRPr/>
          </a:p>
          <a:p>
            <a:pPr marL="0" lvl="0" indent="0" algn="l" rtl="0">
              <a:lnSpc>
                <a:spcPct val="100000"/>
              </a:lnSpc>
              <a:spcBef>
                <a:spcPts val="0"/>
              </a:spcBef>
              <a:spcAft>
                <a:spcPts val="0"/>
              </a:spcAft>
              <a:buSzPts val="1400"/>
              <a:buNone/>
            </a:pPr>
            <a:r>
              <a:rPr lang="en-NZ"/>
              <a:t>This karakia came from the resource Tihē Mauri Ora –Maori Language Junior Classes to Form 2 – Syllabus for schools – first published in 1990. This was the first syllabus for the teaching of M</a:t>
            </a:r>
            <a:r>
              <a:rPr lang="en-NZ">
                <a:latin typeface="Verdana"/>
                <a:ea typeface="Verdana"/>
                <a:cs typeface="Verdana"/>
                <a:sym typeface="Verdana"/>
              </a:rPr>
              <a:t>ā</a:t>
            </a:r>
            <a:r>
              <a:rPr lang="en-NZ"/>
              <a:t>ori, it was identified as a watershed moment in the development and recognition of M</a:t>
            </a:r>
            <a:r>
              <a:rPr lang="en-NZ">
                <a:latin typeface="Verdana"/>
                <a:ea typeface="Verdana"/>
                <a:cs typeface="Verdana"/>
                <a:sym typeface="Verdana"/>
              </a:rPr>
              <a:t>ā</a:t>
            </a:r>
            <a:r>
              <a:rPr lang="en-NZ"/>
              <a:t>ori language and M</a:t>
            </a:r>
            <a:r>
              <a:rPr lang="en-NZ">
                <a:latin typeface="Verdana"/>
                <a:ea typeface="Verdana"/>
                <a:cs typeface="Verdana"/>
                <a:sym typeface="Verdana"/>
              </a:rPr>
              <a:t>ā</a:t>
            </a:r>
            <a:r>
              <a:rPr lang="en-NZ"/>
              <a:t>oritanga as a significant component in the education of NZ children. Pulled together many initiatives both local and national into a coherent document that formed the basis for teaching and learning of M</a:t>
            </a:r>
            <a:r>
              <a:rPr lang="en-NZ">
                <a:latin typeface="Verdana"/>
                <a:ea typeface="Verdana"/>
                <a:cs typeface="Verdana"/>
                <a:sym typeface="Verdana"/>
              </a:rPr>
              <a:t>ā</a:t>
            </a:r>
            <a:r>
              <a:rPr lang="en-NZ"/>
              <a:t>ori language in the NZ school curriculum</a:t>
            </a:r>
            <a:endParaRPr/>
          </a:p>
        </p:txBody>
      </p:sp>
      <p:sp>
        <p:nvSpPr>
          <p:cNvPr id="709" name="Google Shape;709;p2:notes"/>
          <p:cNvSpPr txBox="1">
            <a:spLocks noGrp="1"/>
          </p:cNvSpPr>
          <p:nvPr>
            <p:ph type="sldNum" idx="12"/>
          </p:nvPr>
        </p:nvSpPr>
        <p:spPr>
          <a:xfrm>
            <a:off x="4143589" y="9119475"/>
            <a:ext cx="3169920" cy="48172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3f1262d946_1_7:notes"/>
          <p:cNvSpPr>
            <a:spLocks noGrp="1" noRot="1" noChangeAspect="1"/>
          </p:cNvSpPr>
          <p:nvPr>
            <p:ph type="sldImg" idx="2"/>
          </p:nvPr>
        </p:nvSpPr>
        <p:spPr>
          <a:xfrm>
            <a:off x="357188" y="1239838"/>
            <a:ext cx="5954712" cy="33512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3f1262d946_1_7:notes"/>
          <p:cNvSpPr txBox="1">
            <a:spLocks noGrp="1"/>
          </p:cNvSpPr>
          <p:nvPr>
            <p:ph type="body" idx="1"/>
          </p:nvPr>
        </p:nvSpPr>
        <p:spPr>
          <a:xfrm>
            <a:off x="666909" y="4777193"/>
            <a:ext cx="53352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NZ"/>
              <a:t>Participants have link in the course confirmation email</a:t>
            </a:r>
            <a:endParaRPr/>
          </a:p>
          <a:p>
            <a:pPr marL="0" lvl="0" indent="0" algn="l" rtl="0">
              <a:spcBef>
                <a:spcPts val="0"/>
              </a:spcBef>
              <a:spcAft>
                <a:spcPts val="0"/>
              </a:spcAft>
              <a:buNone/>
            </a:pPr>
            <a:r>
              <a:rPr lang="en-NZ"/>
              <a:t>Better formatting - professional. Tables and diagrams do not lose formatting and can be changed more easily</a:t>
            </a:r>
            <a:endParaRPr/>
          </a:p>
          <a:p>
            <a:pPr marL="0" lvl="0" indent="0" algn="l" rtl="0">
              <a:spcBef>
                <a:spcPts val="0"/>
              </a:spcBef>
              <a:spcAft>
                <a:spcPts val="0"/>
              </a:spcAft>
              <a:buNone/>
            </a:pPr>
            <a:r>
              <a:rPr lang="en-NZ"/>
              <a:t>Tool Kit Guide - explains what each form is for and how to use them</a:t>
            </a:r>
            <a:endParaRPr/>
          </a:p>
          <a:p>
            <a:pPr marL="0" lvl="0" indent="0" algn="l" rtl="0">
              <a:spcBef>
                <a:spcPts val="0"/>
              </a:spcBef>
              <a:spcAft>
                <a:spcPts val="0"/>
              </a:spcAft>
              <a:buNone/>
            </a:pPr>
            <a:r>
              <a:rPr lang="en-NZ"/>
              <a:t>EOTC coordinator tools - set of tools to manage staff competencies &amp; deployment, induction of staff and review </a:t>
            </a:r>
            <a:endParaRPr/>
          </a:p>
          <a:p>
            <a:pPr marL="0" lvl="0" indent="0" algn="l" rtl="0">
              <a:spcBef>
                <a:spcPts val="0"/>
              </a:spcBef>
              <a:spcAft>
                <a:spcPts val="0"/>
              </a:spcAft>
              <a:buNone/>
            </a:pPr>
            <a:r>
              <a:rPr lang="en-NZ"/>
              <a:t>Examples - for a range of activities at a Y10 multi-day camp</a:t>
            </a:r>
            <a:endParaRPr/>
          </a:p>
        </p:txBody>
      </p:sp>
      <p:sp>
        <p:nvSpPr>
          <p:cNvPr id="310" name="Google Shape;310;g23f1262d946_1_7:notes"/>
          <p:cNvSpPr txBox="1">
            <a:spLocks noGrp="1"/>
          </p:cNvSpPr>
          <p:nvPr>
            <p:ph type="sldNum" idx="12"/>
          </p:nvPr>
        </p:nvSpPr>
        <p:spPr>
          <a:xfrm>
            <a:off x="3777607" y="9428583"/>
            <a:ext cx="28899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NZ"/>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3f1262d946_1_19:notes"/>
          <p:cNvSpPr>
            <a:spLocks noGrp="1" noRot="1" noChangeAspect="1"/>
          </p:cNvSpPr>
          <p:nvPr>
            <p:ph type="sldImg" idx="2"/>
          </p:nvPr>
        </p:nvSpPr>
        <p:spPr>
          <a:xfrm>
            <a:off x="357188" y="1239838"/>
            <a:ext cx="5954712" cy="33512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3f1262d946_1_19:notes"/>
          <p:cNvSpPr txBox="1">
            <a:spLocks noGrp="1"/>
          </p:cNvSpPr>
          <p:nvPr>
            <p:ph type="body" idx="1"/>
          </p:nvPr>
        </p:nvSpPr>
        <p:spPr>
          <a:xfrm>
            <a:off x="666909" y="4777193"/>
            <a:ext cx="53352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NZ"/>
              <a:t>Could jigsaw it </a:t>
            </a:r>
            <a:endParaRPr/>
          </a:p>
          <a:p>
            <a:pPr marL="0" lvl="0" indent="0" algn="l" rtl="0">
              <a:spcBef>
                <a:spcPts val="0"/>
              </a:spcBef>
              <a:spcAft>
                <a:spcPts val="0"/>
              </a:spcAft>
              <a:buNone/>
            </a:pPr>
            <a:r>
              <a:rPr lang="en-NZ"/>
              <a:t>- each person at a table take one area and share main points with the rest of the group. Or </a:t>
            </a:r>
            <a:endParaRPr/>
          </a:p>
          <a:p>
            <a:pPr marL="0" lvl="0" indent="0" algn="l" rtl="0">
              <a:spcBef>
                <a:spcPts val="0"/>
              </a:spcBef>
              <a:spcAft>
                <a:spcPts val="0"/>
              </a:spcAft>
              <a:buNone/>
            </a:pPr>
            <a:r>
              <a:rPr lang="en-NZ"/>
              <a:t>- each table has a different section. Back to whole group any feedback or questions.</a:t>
            </a:r>
            <a:endParaRPr/>
          </a:p>
          <a:p>
            <a:pPr marL="0" lvl="0" indent="0" algn="l" rtl="0">
              <a:spcBef>
                <a:spcPts val="0"/>
              </a:spcBef>
              <a:spcAft>
                <a:spcPts val="0"/>
              </a:spcAft>
              <a:buNone/>
            </a:pPr>
            <a:r>
              <a:rPr lang="en-NZ"/>
              <a:t>Could scroll through altogether on the big screen</a:t>
            </a:r>
            <a:endParaRPr/>
          </a:p>
          <a:p>
            <a:pPr marL="0" lvl="0" indent="0" algn="l" rtl="0">
              <a:spcBef>
                <a:spcPts val="0"/>
              </a:spcBef>
              <a:spcAft>
                <a:spcPts val="0"/>
              </a:spcAft>
              <a:buNone/>
            </a:pPr>
            <a:r>
              <a:rPr lang="en-NZ"/>
              <a:t>Could scroll through</a:t>
            </a:r>
            <a:endParaRPr/>
          </a:p>
        </p:txBody>
      </p:sp>
      <p:sp>
        <p:nvSpPr>
          <p:cNvPr id="321" name="Google Shape;321;g23f1262d946_1_19:notes"/>
          <p:cNvSpPr txBox="1">
            <a:spLocks noGrp="1"/>
          </p:cNvSpPr>
          <p:nvPr>
            <p:ph type="sldNum" idx="12"/>
          </p:nvPr>
        </p:nvSpPr>
        <p:spPr>
          <a:xfrm>
            <a:off x="3777607" y="9428583"/>
            <a:ext cx="28899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NZ"/>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23d3bac2063_0_1:notes"/>
          <p:cNvSpPr>
            <a:spLocks noGrp="1" noRot="1" noChangeAspect="1"/>
          </p:cNvSpPr>
          <p:nvPr>
            <p:ph type="sldImg" idx="2"/>
          </p:nvPr>
        </p:nvSpPr>
        <p:spPr>
          <a:xfrm>
            <a:off x="357188" y="1239838"/>
            <a:ext cx="5954712"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g23d3bac2063_0_1:notes"/>
          <p:cNvSpPr txBox="1">
            <a:spLocks noGrp="1"/>
          </p:cNvSpPr>
          <p:nvPr>
            <p:ph type="body" idx="1"/>
          </p:nvPr>
        </p:nvSpPr>
        <p:spPr>
          <a:xfrm>
            <a:off x="666909" y="4777193"/>
            <a:ext cx="53352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g23d3bac2063_0_1:notes"/>
          <p:cNvSpPr txBox="1">
            <a:spLocks noGrp="1"/>
          </p:cNvSpPr>
          <p:nvPr>
            <p:ph type="sldNum" idx="12"/>
          </p:nvPr>
        </p:nvSpPr>
        <p:spPr>
          <a:xfrm>
            <a:off x="3777607" y="9428583"/>
            <a:ext cx="28899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NZ"/>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2:notes"/>
          <p:cNvSpPr>
            <a:spLocks noGrp="1" noRot="1" noChangeAspect="1"/>
          </p:cNvSpPr>
          <p:nvPr>
            <p:ph type="sldImg" idx="2"/>
          </p:nvPr>
        </p:nvSpPr>
        <p:spPr>
          <a:xfrm>
            <a:off x="357188" y="1239838"/>
            <a:ext cx="5954712"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22:notes"/>
          <p:cNvSpPr txBox="1">
            <a:spLocks noGrp="1"/>
          </p:cNvSpPr>
          <p:nvPr>
            <p:ph type="body" idx="1"/>
          </p:nvPr>
        </p:nvSpPr>
        <p:spPr>
          <a:xfrm>
            <a:off x="666909" y="4777193"/>
            <a:ext cx="5335270" cy="39086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22:notes"/>
          <p:cNvSpPr txBox="1">
            <a:spLocks noGrp="1"/>
          </p:cNvSpPr>
          <p:nvPr>
            <p:ph type="sldNum" idx="12"/>
          </p:nvPr>
        </p:nvSpPr>
        <p:spPr>
          <a:xfrm>
            <a:off x="3777607" y="9428583"/>
            <a:ext cx="2889938"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10</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p44:notes"/>
          <p:cNvSpPr txBox="1">
            <a:spLocks noGrp="1"/>
          </p:cNvSpPr>
          <p:nvPr>
            <p:ph type="body" idx="1"/>
          </p:nvPr>
        </p:nvSpPr>
        <p:spPr>
          <a:xfrm>
            <a:off x="731521" y="4620576"/>
            <a:ext cx="5852160" cy="37804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3" name="Google Shape;1313;p44:notes"/>
          <p:cNvSpPr>
            <a:spLocks noGrp="1" noRot="1" noChangeAspect="1"/>
          </p:cNvSpPr>
          <p:nvPr>
            <p:ph type="sldImg" idx="2"/>
          </p:nvPr>
        </p:nvSpPr>
        <p:spPr>
          <a:xfrm>
            <a:off x="776288" y="1198563"/>
            <a:ext cx="5762625" cy="3241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g258bc616b96_0_14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2" name="Google Shape;1472;g258bc616b96_0_144:notes"/>
          <p:cNvSpPr txBox="1">
            <a:spLocks noGrp="1"/>
          </p:cNvSpPr>
          <p:nvPr>
            <p:ph type="body" idx="1"/>
          </p:nvPr>
        </p:nvSpPr>
        <p:spPr>
          <a:xfrm>
            <a:off x="731520" y="4560570"/>
            <a:ext cx="5852100" cy="432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NZ">
                <a:solidFill>
                  <a:schemeClr val="dk1"/>
                </a:solidFill>
              </a:rPr>
              <a:t>Te whakaeatanga e</a:t>
            </a:r>
            <a:endParaRPr>
              <a:solidFill>
                <a:schemeClr val="dk1"/>
              </a:solidFill>
            </a:endParaRPr>
          </a:p>
          <a:p>
            <a:pPr marL="0" lvl="0" indent="0" algn="l" rtl="0">
              <a:spcBef>
                <a:spcPts val="0"/>
              </a:spcBef>
              <a:spcAft>
                <a:spcPts val="0"/>
              </a:spcAft>
              <a:buNone/>
            </a:pPr>
            <a:r>
              <a:rPr lang="en-NZ">
                <a:solidFill>
                  <a:schemeClr val="dk1"/>
                </a:solidFill>
              </a:rPr>
              <a:t>Te whakaeatanga e</a:t>
            </a:r>
            <a:endParaRPr>
              <a:solidFill>
                <a:schemeClr val="dk1"/>
              </a:solidFill>
            </a:endParaRPr>
          </a:p>
          <a:p>
            <a:pPr marL="0" lvl="0" indent="0" algn="l" rtl="0">
              <a:spcBef>
                <a:spcPts val="0"/>
              </a:spcBef>
              <a:spcAft>
                <a:spcPts val="0"/>
              </a:spcAft>
              <a:buNone/>
            </a:pPr>
            <a:r>
              <a:rPr lang="en-NZ">
                <a:solidFill>
                  <a:schemeClr val="dk1"/>
                </a:solidFill>
              </a:rPr>
              <a:t>Tēnei te kaupapa ka ea</a:t>
            </a:r>
            <a:endParaRPr>
              <a:solidFill>
                <a:schemeClr val="dk1"/>
              </a:solidFill>
            </a:endParaRPr>
          </a:p>
          <a:p>
            <a:pPr marL="0" lvl="0" indent="0" algn="l" rtl="0">
              <a:spcBef>
                <a:spcPts val="0"/>
              </a:spcBef>
              <a:spcAft>
                <a:spcPts val="0"/>
              </a:spcAft>
              <a:buNone/>
            </a:pPr>
            <a:r>
              <a:rPr lang="en-NZ">
                <a:solidFill>
                  <a:schemeClr val="dk1"/>
                </a:solidFill>
              </a:rPr>
              <a:t>Tēnei te wangana ka ea</a:t>
            </a:r>
            <a:endParaRPr>
              <a:solidFill>
                <a:schemeClr val="dk1"/>
              </a:solidFill>
            </a:endParaRPr>
          </a:p>
          <a:p>
            <a:pPr marL="0" lvl="0" indent="0" algn="l" rtl="0">
              <a:spcBef>
                <a:spcPts val="0"/>
              </a:spcBef>
              <a:spcAft>
                <a:spcPts val="0"/>
              </a:spcAft>
              <a:buNone/>
            </a:pPr>
            <a:r>
              <a:rPr lang="en-NZ">
                <a:solidFill>
                  <a:schemeClr val="dk1"/>
                </a:solidFill>
              </a:rPr>
              <a:t>Te mauri o te kaupapa ka whakamoea</a:t>
            </a:r>
            <a:endParaRPr>
              <a:solidFill>
                <a:schemeClr val="dk1"/>
              </a:solidFill>
            </a:endParaRPr>
          </a:p>
          <a:p>
            <a:pPr marL="0" lvl="0" indent="0" algn="l" rtl="0">
              <a:spcBef>
                <a:spcPts val="0"/>
              </a:spcBef>
              <a:spcAft>
                <a:spcPts val="0"/>
              </a:spcAft>
              <a:buNone/>
            </a:pPr>
            <a:r>
              <a:rPr lang="en-NZ">
                <a:solidFill>
                  <a:schemeClr val="dk1"/>
                </a:solidFill>
              </a:rPr>
              <a:t>Te mauri o te wāngana ka whakamoea</a:t>
            </a:r>
            <a:endParaRPr>
              <a:solidFill>
                <a:schemeClr val="dk1"/>
              </a:solidFill>
            </a:endParaRPr>
          </a:p>
          <a:p>
            <a:pPr marL="0" lvl="0" indent="0" algn="l" rtl="0">
              <a:spcBef>
                <a:spcPts val="0"/>
              </a:spcBef>
              <a:spcAft>
                <a:spcPts val="0"/>
              </a:spcAft>
              <a:buNone/>
            </a:pPr>
            <a:r>
              <a:rPr lang="en-NZ">
                <a:solidFill>
                  <a:schemeClr val="dk1"/>
                </a:solidFill>
              </a:rPr>
              <a:t>Koa ki runga, koa ki raro</a:t>
            </a:r>
            <a:endParaRPr>
              <a:solidFill>
                <a:schemeClr val="dk1"/>
              </a:solidFill>
            </a:endParaRPr>
          </a:p>
          <a:p>
            <a:pPr marL="0" lvl="0" indent="0" algn="l" rtl="0">
              <a:spcBef>
                <a:spcPts val="0"/>
              </a:spcBef>
              <a:spcAft>
                <a:spcPts val="0"/>
              </a:spcAft>
              <a:buNone/>
            </a:pPr>
            <a:r>
              <a:rPr lang="en-NZ">
                <a:solidFill>
                  <a:schemeClr val="dk1"/>
                </a:solidFill>
              </a:rPr>
              <a:t>Haumi e, hui e, taiki e</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NZ">
                <a:solidFill>
                  <a:srgbClr val="0F1419"/>
                </a:solidFill>
                <a:highlight>
                  <a:schemeClr val="lt1"/>
                </a:highlight>
                <a:latin typeface="Roboto"/>
                <a:ea typeface="Roboto"/>
                <a:cs typeface="Roboto"/>
                <a:sym typeface="Roboto"/>
              </a:rPr>
              <a:t>It is completed, it is done, </a:t>
            </a:r>
            <a:endParaRPr>
              <a:solidFill>
                <a:srgbClr val="0F1419"/>
              </a:solidFill>
              <a:highlight>
                <a:schemeClr val="lt1"/>
              </a:highlight>
              <a:latin typeface="Roboto"/>
              <a:ea typeface="Roboto"/>
              <a:cs typeface="Roboto"/>
              <a:sym typeface="Roboto"/>
            </a:endParaRPr>
          </a:p>
          <a:p>
            <a:pPr marL="0" lvl="0" indent="0" algn="l" rtl="0">
              <a:spcBef>
                <a:spcPts val="0"/>
              </a:spcBef>
              <a:spcAft>
                <a:spcPts val="0"/>
              </a:spcAft>
              <a:buNone/>
            </a:pPr>
            <a:r>
              <a:rPr lang="en-NZ">
                <a:solidFill>
                  <a:srgbClr val="0F1419"/>
                </a:solidFill>
                <a:highlight>
                  <a:schemeClr val="lt1"/>
                </a:highlight>
                <a:latin typeface="Roboto"/>
                <a:ea typeface="Roboto"/>
                <a:cs typeface="Roboto"/>
                <a:sym typeface="Roboto"/>
              </a:rPr>
              <a:t>we have achieved our purpose, completed our forum,</a:t>
            </a:r>
            <a:endParaRPr>
              <a:solidFill>
                <a:srgbClr val="0F1419"/>
              </a:solidFill>
              <a:highlight>
                <a:schemeClr val="lt1"/>
              </a:highlight>
              <a:latin typeface="Roboto"/>
              <a:ea typeface="Roboto"/>
              <a:cs typeface="Roboto"/>
              <a:sym typeface="Roboto"/>
            </a:endParaRPr>
          </a:p>
          <a:p>
            <a:pPr marL="0" lvl="0" indent="0" algn="l" rtl="0">
              <a:spcBef>
                <a:spcPts val="0"/>
              </a:spcBef>
              <a:spcAft>
                <a:spcPts val="0"/>
              </a:spcAft>
              <a:buNone/>
            </a:pPr>
            <a:r>
              <a:rPr lang="en-NZ">
                <a:solidFill>
                  <a:srgbClr val="0F1419"/>
                </a:solidFill>
                <a:highlight>
                  <a:schemeClr val="lt1"/>
                </a:highlight>
                <a:latin typeface="Roboto"/>
                <a:ea typeface="Roboto"/>
                <a:cs typeface="Roboto"/>
                <a:sym typeface="Roboto"/>
              </a:rPr>
              <a:t>let the purpose of our gathering rest for now, </a:t>
            </a:r>
            <a:endParaRPr>
              <a:solidFill>
                <a:srgbClr val="0F1419"/>
              </a:solidFill>
              <a:highlight>
                <a:schemeClr val="lt1"/>
              </a:highlight>
              <a:latin typeface="Roboto"/>
              <a:ea typeface="Roboto"/>
              <a:cs typeface="Roboto"/>
              <a:sym typeface="Roboto"/>
            </a:endParaRPr>
          </a:p>
          <a:p>
            <a:pPr marL="0" lvl="0" indent="0" algn="l" rtl="0">
              <a:spcBef>
                <a:spcPts val="0"/>
              </a:spcBef>
              <a:spcAft>
                <a:spcPts val="0"/>
              </a:spcAft>
              <a:buNone/>
            </a:pPr>
            <a:r>
              <a:rPr lang="en-NZ">
                <a:solidFill>
                  <a:srgbClr val="0F1419"/>
                </a:solidFill>
                <a:highlight>
                  <a:schemeClr val="lt1"/>
                </a:highlight>
                <a:latin typeface="Roboto"/>
                <a:ea typeface="Roboto"/>
                <a:cs typeface="Roboto"/>
                <a:sym typeface="Roboto"/>
              </a:rPr>
              <a:t>let the vitality of our discussions replenish, </a:t>
            </a:r>
            <a:endParaRPr>
              <a:solidFill>
                <a:srgbClr val="0F1419"/>
              </a:solidFill>
              <a:highlight>
                <a:schemeClr val="lt1"/>
              </a:highlight>
              <a:latin typeface="Roboto"/>
              <a:ea typeface="Roboto"/>
              <a:cs typeface="Roboto"/>
              <a:sym typeface="Roboto"/>
            </a:endParaRPr>
          </a:p>
          <a:p>
            <a:pPr marL="0" lvl="0" indent="0" algn="l" rtl="0">
              <a:spcBef>
                <a:spcPts val="0"/>
              </a:spcBef>
              <a:spcAft>
                <a:spcPts val="0"/>
              </a:spcAft>
              <a:buNone/>
            </a:pPr>
            <a:r>
              <a:rPr lang="en-NZ">
                <a:solidFill>
                  <a:srgbClr val="0F1419"/>
                </a:solidFill>
                <a:highlight>
                  <a:schemeClr val="lt1"/>
                </a:highlight>
                <a:latin typeface="Roboto"/>
                <a:ea typeface="Roboto"/>
                <a:cs typeface="Roboto"/>
                <a:sym typeface="Roboto"/>
              </a:rPr>
              <a:t>we depart with fulfilled hearts &amp; minds, </a:t>
            </a:r>
            <a:endParaRPr>
              <a:solidFill>
                <a:srgbClr val="0F1419"/>
              </a:solidFill>
              <a:highlight>
                <a:schemeClr val="lt1"/>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NZ">
                <a:solidFill>
                  <a:srgbClr val="0F1419"/>
                </a:solidFill>
                <a:highlight>
                  <a:schemeClr val="lt1"/>
                </a:highlight>
                <a:latin typeface="Roboto"/>
                <a:ea typeface="Roboto"/>
                <a:cs typeface="Roboto"/>
                <a:sym typeface="Roboto"/>
              </a:rPr>
              <a:t>bonded in our common goal &amp; unity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71"/>
          <p:cNvGrpSpPr/>
          <p:nvPr/>
        </p:nvGrpSpPr>
        <p:grpSpPr>
          <a:xfrm>
            <a:off x="0" y="-8467"/>
            <a:ext cx="12192000" cy="6866467"/>
            <a:chOff x="0" y="-8467"/>
            <a:chExt cx="12192000" cy="6866467"/>
          </a:xfrm>
        </p:grpSpPr>
        <p:cxnSp>
          <p:nvCxnSpPr>
            <p:cNvPr id="28" name="Google Shape;28;p71"/>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9" name="Google Shape;29;p71"/>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0" name="Google Shape;30;p7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019"/>
              </a:schemeClr>
            </a:solidFill>
            <a:ln>
              <a:noFill/>
            </a:ln>
          </p:spPr>
        </p:sp>
        <p:sp>
          <p:nvSpPr>
            <p:cNvPr id="31" name="Google Shape;31;p7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71"/>
            <p:cNvSpPr/>
            <p:nvPr/>
          </p:nvSpPr>
          <p:spPr>
            <a:xfrm>
              <a:off x="8932333" y="3048000"/>
              <a:ext cx="3259667" cy="3810000"/>
            </a:xfrm>
            <a:prstGeom prst="triangle">
              <a:avLst>
                <a:gd name="adj" fmla="val 100000"/>
              </a:avLst>
            </a:prstGeom>
            <a:solidFill>
              <a:schemeClr val="accent2">
                <a:alpha val="7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7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019"/>
              </a:srgbClr>
            </a:solidFill>
            <a:ln>
              <a:noFill/>
            </a:ln>
          </p:spPr>
        </p:sp>
        <p:sp>
          <p:nvSpPr>
            <p:cNvPr id="34" name="Google Shape;34;p7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019"/>
              </a:srgbClr>
            </a:solidFill>
            <a:ln>
              <a:noFill/>
            </a:ln>
          </p:spPr>
        </p:sp>
        <p:sp>
          <p:nvSpPr>
            <p:cNvPr id="35" name="Google Shape;35;p7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3921"/>
              </a:schemeClr>
            </a:solidFill>
            <a:ln>
              <a:noFill/>
            </a:ln>
          </p:spPr>
        </p:sp>
        <p:sp>
          <p:nvSpPr>
            <p:cNvPr id="36" name="Google Shape;36;p71"/>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71"/>
            <p:cNvSpPr/>
            <p:nvPr/>
          </p:nvSpPr>
          <p:spPr>
            <a:xfrm rot="10800000">
              <a:off x="0" y="0"/>
              <a:ext cx="842596" cy="5666154"/>
            </a:xfrm>
            <a:prstGeom prst="triangle">
              <a:avLst>
                <a:gd name="adj" fmla="val 100000"/>
              </a:avLst>
            </a:prstGeom>
            <a:solidFill>
              <a:schemeClr val="accent1">
                <a:alpha val="8392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 name="Google Shape;38;p71"/>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1"/>
          <p:cNvSpPr txBox="1">
            <a:spLocks noGrp="1"/>
          </p:cNvSpPr>
          <p:nvPr>
            <p:ph type="subTitle" idx="1"/>
          </p:nvPr>
        </p:nvSpPr>
        <p:spPr>
          <a:xfrm>
            <a:off x="1507067" y="4050883"/>
            <a:ext cx="776693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40" name="Google Shape;40;p71"/>
          <p:cNvSpPr txBox="1">
            <a:spLocks noGrp="1"/>
          </p:cNvSpPr>
          <p:nvPr>
            <p:ph type="dt" idx="10"/>
          </p:nvPr>
        </p:nvSpPr>
        <p:spPr>
          <a:xfrm>
            <a:off x="7205133" y="604141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1"/>
          <p:cNvSpPr txBox="1">
            <a:spLocks noGrp="1"/>
          </p:cNvSpPr>
          <p:nvPr>
            <p:ph type="ftr" idx="11"/>
          </p:nvPr>
        </p:nvSpPr>
        <p:spPr>
          <a:xfrm>
            <a:off x="677335" y="604141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1"/>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93"/>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93"/>
          <p:cNvSpPr txBox="1">
            <a:spLocks noGrp="1"/>
          </p:cNvSpPr>
          <p:nvPr>
            <p:ph type="body" idx="1"/>
          </p:nvPr>
        </p:nvSpPr>
        <p:spPr>
          <a:xfrm rot="5400000">
            <a:off x="3035283" y="-197357"/>
            <a:ext cx="3880773" cy="859666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4" name="Google Shape;134;p93"/>
          <p:cNvSpPr txBox="1">
            <a:spLocks noGrp="1"/>
          </p:cNvSpPr>
          <p:nvPr>
            <p:ph type="dt" idx="10"/>
          </p:nvPr>
        </p:nvSpPr>
        <p:spPr>
          <a:xfrm>
            <a:off x="7205133" y="604141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93"/>
          <p:cNvSpPr txBox="1">
            <a:spLocks noGrp="1"/>
          </p:cNvSpPr>
          <p:nvPr>
            <p:ph type="ftr" idx="11"/>
          </p:nvPr>
        </p:nvSpPr>
        <p:spPr>
          <a:xfrm>
            <a:off x="677335" y="604141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93"/>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94"/>
          <p:cNvSpPr txBox="1">
            <a:spLocks noGrp="1"/>
          </p:cNvSpPr>
          <p:nvPr>
            <p:ph type="title"/>
          </p:nvPr>
        </p:nvSpPr>
        <p:spPr>
          <a:xfrm rot="5400000">
            <a:off x="5994352" y="258300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94"/>
          <p:cNvSpPr txBox="1">
            <a:spLocks noGrp="1"/>
          </p:cNvSpPr>
          <p:nvPr>
            <p:ph type="body" idx="1"/>
          </p:nvPr>
        </p:nvSpPr>
        <p:spPr>
          <a:xfrm rot="5400000">
            <a:off x="1581717" y="-294750"/>
            <a:ext cx="5251450" cy="7060151"/>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40" name="Google Shape;140;p94"/>
          <p:cNvSpPr txBox="1">
            <a:spLocks noGrp="1"/>
          </p:cNvSpPr>
          <p:nvPr>
            <p:ph type="dt" idx="10"/>
          </p:nvPr>
        </p:nvSpPr>
        <p:spPr>
          <a:xfrm>
            <a:off x="7205133" y="604141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94"/>
          <p:cNvSpPr txBox="1">
            <a:spLocks noGrp="1"/>
          </p:cNvSpPr>
          <p:nvPr>
            <p:ph type="ftr" idx="11"/>
          </p:nvPr>
        </p:nvSpPr>
        <p:spPr>
          <a:xfrm>
            <a:off x="677335" y="604141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94"/>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3"/>
        <p:cNvGrpSpPr/>
        <p:nvPr/>
      </p:nvGrpSpPr>
      <p:grpSpPr>
        <a:xfrm>
          <a:off x="0" y="0"/>
          <a:ext cx="0" cy="0"/>
          <a:chOff x="0" y="0"/>
          <a:chExt cx="0" cy="0"/>
        </a:xfrm>
      </p:grpSpPr>
      <p:sp>
        <p:nvSpPr>
          <p:cNvPr id="144" name="Google Shape;144;g258bc616b96_0_286"/>
          <p:cNvSpPr txBox="1">
            <a:spLocks noGrp="1"/>
          </p:cNvSpPr>
          <p:nvPr>
            <p:ph type="title"/>
          </p:nvPr>
        </p:nvSpPr>
        <p:spPr>
          <a:xfrm>
            <a:off x="415600" y="593367"/>
            <a:ext cx="11360700" cy="763500"/>
          </a:xfrm>
          <a:prstGeom prst="rect">
            <a:avLst/>
          </a:prstGeom>
        </p:spPr>
        <p:txBody>
          <a:bodyPr spcFirstLastPara="1" wrap="square" lIns="91425" tIns="45700" rIns="91425" bIns="45700" anchor="t" anchorCtr="0">
            <a:norm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g258bc616b96_0_286"/>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320040" rtl="0">
              <a:spcBef>
                <a:spcPts val="1000"/>
              </a:spcBef>
              <a:spcAft>
                <a:spcPts val="0"/>
              </a:spcAft>
              <a:buSzPts val="1440"/>
              <a:buChar char="►"/>
              <a:defRPr/>
            </a:lvl1pPr>
            <a:lvl2pPr marL="914400" lvl="1" indent="-309880" rtl="0">
              <a:spcBef>
                <a:spcPts val="1000"/>
              </a:spcBef>
              <a:spcAft>
                <a:spcPts val="0"/>
              </a:spcAft>
              <a:buSzPts val="1280"/>
              <a:buChar char="►"/>
              <a:defRPr/>
            </a:lvl2pPr>
            <a:lvl3pPr marL="1371600" lvl="2" indent="-299719" rtl="0">
              <a:spcBef>
                <a:spcPts val="1000"/>
              </a:spcBef>
              <a:spcAft>
                <a:spcPts val="0"/>
              </a:spcAft>
              <a:buSzPts val="1120"/>
              <a:buChar char="►"/>
              <a:defRPr/>
            </a:lvl3pPr>
            <a:lvl4pPr marL="1828800" lvl="3" indent="-289560" rtl="0">
              <a:spcBef>
                <a:spcPts val="1000"/>
              </a:spcBef>
              <a:spcAft>
                <a:spcPts val="0"/>
              </a:spcAft>
              <a:buSzPts val="960"/>
              <a:buChar char="►"/>
              <a:defRPr/>
            </a:lvl4pPr>
            <a:lvl5pPr marL="2286000" lvl="4" indent="-289560" rtl="0">
              <a:spcBef>
                <a:spcPts val="1000"/>
              </a:spcBef>
              <a:spcAft>
                <a:spcPts val="0"/>
              </a:spcAft>
              <a:buSzPts val="960"/>
              <a:buChar char="►"/>
              <a:defRPr/>
            </a:lvl5pPr>
            <a:lvl6pPr marL="2743200" lvl="5" indent="-289560" rtl="0">
              <a:spcBef>
                <a:spcPts val="1000"/>
              </a:spcBef>
              <a:spcAft>
                <a:spcPts val="0"/>
              </a:spcAft>
              <a:buSzPts val="960"/>
              <a:buChar char="►"/>
              <a:defRPr/>
            </a:lvl6pPr>
            <a:lvl7pPr marL="3200400" lvl="6" indent="-289560" rtl="0">
              <a:spcBef>
                <a:spcPts val="1000"/>
              </a:spcBef>
              <a:spcAft>
                <a:spcPts val="0"/>
              </a:spcAft>
              <a:buSzPts val="960"/>
              <a:buChar char="►"/>
              <a:defRPr/>
            </a:lvl7pPr>
            <a:lvl8pPr marL="3657600" lvl="7" indent="-289559" rtl="0">
              <a:spcBef>
                <a:spcPts val="1000"/>
              </a:spcBef>
              <a:spcAft>
                <a:spcPts val="0"/>
              </a:spcAft>
              <a:buSzPts val="960"/>
              <a:buChar char="►"/>
              <a:defRPr/>
            </a:lvl8pPr>
            <a:lvl9pPr marL="4114800" lvl="8" indent="-289559" rtl="0">
              <a:spcBef>
                <a:spcPts val="1000"/>
              </a:spcBef>
              <a:spcAft>
                <a:spcPts val="0"/>
              </a:spcAft>
              <a:buSzPts val="960"/>
              <a:buChar char="►"/>
              <a:defRPr/>
            </a:lvl9pPr>
          </a:lstStyle>
          <a:p>
            <a:endParaRPr/>
          </a:p>
        </p:txBody>
      </p:sp>
      <p:sp>
        <p:nvSpPr>
          <p:cNvPr id="146" name="Google Shape;146;g258bc616b96_0_286"/>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677335" y="1498604"/>
            <a:ext cx="3854528" cy="127846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4760464" y="514974"/>
            <a:ext cx="4513541" cy="552643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6" name="Google Shape;56;p58"/>
          <p:cNvSpPr txBox="1">
            <a:spLocks noGrp="1"/>
          </p:cNvSpPr>
          <p:nvPr>
            <p:ph type="body" idx="2"/>
          </p:nvPr>
        </p:nvSpPr>
        <p:spPr>
          <a:xfrm>
            <a:off x="677335"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
        <p:nvSpPr>
          <p:cNvPr id="57" name="Google Shape;57;p58"/>
          <p:cNvSpPr txBox="1">
            <a:spLocks noGrp="1"/>
          </p:cNvSpPr>
          <p:nvPr>
            <p:ph type="dt" idx="10"/>
          </p:nvPr>
        </p:nvSpPr>
        <p:spPr>
          <a:xfrm>
            <a:off x="7205133" y="604141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8"/>
          <p:cNvSpPr txBox="1">
            <a:spLocks noGrp="1"/>
          </p:cNvSpPr>
          <p:nvPr>
            <p:ph type="ftr" idx="11"/>
          </p:nvPr>
        </p:nvSpPr>
        <p:spPr>
          <a:xfrm>
            <a:off x="677335" y="604141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8"/>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extLst>
      <p:ext uri="{BB962C8B-B14F-4D97-AF65-F5344CB8AC3E}">
        <p14:creationId xmlns:p14="http://schemas.microsoft.com/office/powerpoint/2010/main" val="156188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72"/>
          <p:cNvSpPr txBox="1">
            <a:spLocks noGrp="1"/>
          </p:cNvSpPr>
          <p:nvPr>
            <p:ph type="dt" idx="10"/>
          </p:nvPr>
        </p:nvSpPr>
        <p:spPr>
          <a:xfrm>
            <a:off x="7205133" y="604141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2"/>
          <p:cNvSpPr txBox="1">
            <a:spLocks noGrp="1"/>
          </p:cNvSpPr>
          <p:nvPr>
            <p:ph type="ftr" idx="11"/>
          </p:nvPr>
        </p:nvSpPr>
        <p:spPr>
          <a:xfrm>
            <a:off x="677335" y="604141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2"/>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
        <p:cNvGrpSpPr/>
        <p:nvPr/>
      </p:nvGrpSpPr>
      <p:grpSpPr>
        <a:xfrm>
          <a:off x="0" y="0"/>
          <a:ext cx="0" cy="0"/>
          <a:chOff x="0" y="0"/>
          <a:chExt cx="0" cy="0"/>
        </a:xfrm>
      </p:grpSpPr>
      <p:sp>
        <p:nvSpPr>
          <p:cNvPr id="48" name="Google Shape;48;p73"/>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3"/>
          <p:cNvSpPr txBox="1">
            <a:spLocks noGrp="1"/>
          </p:cNvSpPr>
          <p:nvPr>
            <p:ph type="body" idx="1"/>
          </p:nvPr>
        </p:nvSpPr>
        <p:spPr>
          <a:xfrm>
            <a:off x="677335" y="2160590"/>
            <a:ext cx="8596668"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0" name="Google Shape;50;p73"/>
          <p:cNvSpPr txBox="1">
            <a:spLocks noGrp="1"/>
          </p:cNvSpPr>
          <p:nvPr>
            <p:ph type="dt" idx="10"/>
          </p:nvPr>
        </p:nvSpPr>
        <p:spPr>
          <a:xfrm>
            <a:off x="7205133" y="604141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3"/>
          <p:cNvSpPr txBox="1">
            <a:spLocks noGrp="1"/>
          </p:cNvSpPr>
          <p:nvPr>
            <p:ph type="ftr" idx="11"/>
          </p:nvPr>
        </p:nvSpPr>
        <p:spPr>
          <a:xfrm>
            <a:off x="677335" y="604141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3"/>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87"/>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87"/>
          <p:cNvSpPr txBox="1">
            <a:spLocks noGrp="1"/>
          </p:cNvSpPr>
          <p:nvPr>
            <p:ph type="dt" idx="10"/>
          </p:nvPr>
        </p:nvSpPr>
        <p:spPr>
          <a:xfrm>
            <a:off x="7205133" y="604141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87"/>
          <p:cNvSpPr txBox="1">
            <a:spLocks noGrp="1"/>
          </p:cNvSpPr>
          <p:nvPr>
            <p:ph type="ftr" idx="11"/>
          </p:nvPr>
        </p:nvSpPr>
        <p:spPr>
          <a:xfrm>
            <a:off x="677335" y="604141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87"/>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Google Shape;95;p88"/>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88"/>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97" name="Google Shape;97;p88"/>
          <p:cNvSpPr txBox="1">
            <a:spLocks noGrp="1"/>
          </p:cNvSpPr>
          <p:nvPr>
            <p:ph type="dt" idx="10"/>
          </p:nvPr>
        </p:nvSpPr>
        <p:spPr>
          <a:xfrm>
            <a:off x="7205133" y="604141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88"/>
          <p:cNvSpPr txBox="1">
            <a:spLocks noGrp="1"/>
          </p:cNvSpPr>
          <p:nvPr>
            <p:ph type="ftr" idx="11"/>
          </p:nvPr>
        </p:nvSpPr>
        <p:spPr>
          <a:xfrm>
            <a:off x="677335" y="604141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88"/>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89"/>
          <p:cNvSpPr txBox="1">
            <a:spLocks noGrp="1"/>
          </p:cNvSpPr>
          <p:nvPr>
            <p:ph type="title"/>
          </p:nvPr>
        </p:nvSpPr>
        <p:spPr>
          <a:xfrm>
            <a:off x="931366" y="609600"/>
            <a:ext cx="8094135"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89"/>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Trebuchet MS"/>
              <a:buNone/>
              <a:defRPr sz="1600">
                <a:solidFill>
                  <a:srgbClr val="7F7F7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03" name="Google Shape;103;p89"/>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4" name="Google Shape;104;p89"/>
          <p:cNvSpPr txBox="1">
            <a:spLocks noGrp="1"/>
          </p:cNvSpPr>
          <p:nvPr>
            <p:ph type="dt" idx="10"/>
          </p:nvPr>
        </p:nvSpPr>
        <p:spPr>
          <a:xfrm>
            <a:off x="7205133" y="604141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89"/>
          <p:cNvSpPr txBox="1">
            <a:spLocks noGrp="1"/>
          </p:cNvSpPr>
          <p:nvPr>
            <p:ph type="ftr" idx="11"/>
          </p:nvPr>
        </p:nvSpPr>
        <p:spPr>
          <a:xfrm>
            <a:off x="677335" y="604141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89"/>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
        <p:nvSpPr>
          <p:cNvPr id="107" name="Google Shape;107;p89"/>
          <p:cNvSpPr txBox="1"/>
          <p:nvPr/>
        </p:nvSpPr>
        <p:spPr>
          <a:xfrm>
            <a:off x="541871"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NZ"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8" name="Google Shape;108;p89"/>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NZ" sz="8000" b="0" i="0" u="none" strike="noStrike" cap="none">
                <a:solidFill>
                  <a:srgbClr val="BFE471"/>
                </a:solidFill>
                <a:latin typeface="Arial"/>
                <a:ea typeface="Arial"/>
                <a:cs typeface="Arial"/>
                <a:sym typeface="Arial"/>
              </a:rPr>
              <a:t>”</a:t>
            </a:r>
            <a:endParaRPr sz="1800" b="0" i="0" u="none" strike="noStrike" cap="none">
              <a:solidFill>
                <a:srgbClr val="BFE47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90"/>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90"/>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2" name="Google Shape;112;p90"/>
          <p:cNvSpPr txBox="1">
            <a:spLocks noGrp="1"/>
          </p:cNvSpPr>
          <p:nvPr>
            <p:ph type="dt" idx="10"/>
          </p:nvPr>
        </p:nvSpPr>
        <p:spPr>
          <a:xfrm>
            <a:off x="7205133" y="604141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90"/>
          <p:cNvSpPr txBox="1">
            <a:spLocks noGrp="1"/>
          </p:cNvSpPr>
          <p:nvPr>
            <p:ph type="ftr" idx="11"/>
          </p:nvPr>
        </p:nvSpPr>
        <p:spPr>
          <a:xfrm>
            <a:off x="677335" y="604141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90"/>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91"/>
          <p:cNvSpPr txBox="1">
            <a:spLocks noGrp="1"/>
          </p:cNvSpPr>
          <p:nvPr>
            <p:ph type="title"/>
          </p:nvPr>
        </p:nvSpPr>
        <p:spPr>
          <a:xfrm>
            <a:off x="931366" y="609600"/>
            <a:ext cx="8094135"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91"/>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8" name="Google Shape;118;p91"/>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9" name="Google Shape;119;p91"/>
          <p:cNvSpPr txBox="1">
            <a:spLocks noGrp="1"/>
          </p:cNvSpPr>
          <p:nvPr>
            <p:ph type="dt" idx="10"/>
          </p:nvPr>
        </p:nvSpPr>
        <p:spPr>
          <a:xfrm>
            <a:off x="7205133" y="604141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91"/>
          <p:cNvSpPr txBox="1">
            <a:spLocks noGrp="1"/>
          </p:cNvSpPr>
          <p:nvPr>
            <p:ph type="ftr" idx="11"/>
          </p:nvPr>
        </p:nvSpPr>
        <p:spPr>
          <a:xfrm>
            <a:off x="677335" y="604141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91"/>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
        <p:nvSpPr>
          <p:cNvPr id="122" name="Google Shape;122;p91"/>
          <p:cNvSpPr txBox="1"/>
          <p:nvPr/>
        </p:nvSpPr>
        <p:spPr>
          <a:xfrm>
            <a:off x="541871"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NZ"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3" name="Google Shape;123;p91"/>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NZ"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92"/>
          <p:cNvSpPr txBox="1">
            <a:spLocks noGrp="1"/>
          </p:cNvSpPr>
          <p:nvPr>
            <p:ph type="title"/>
          </p:nvPr>
        </p:nvSpPr>
        <p:spPr>
          <a:xfrm>
            <a:off x="685801" y="609600"/>
            <a:ext cx="858820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92"/>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7" name="Google Shape;127;p92"/>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28" name="Google Shape;128;p92"/>
          <p:cNvSpPr txBox="1">
            <a:spLocks noGrp="1"/>
          </p:cNvSpPr>
          <p:nvPr>
            <p:ph type="dt" idx="10"/>
          </p:nvPr>
        </p:nvSpPr>
        <p:spPr>
          <a:xfrm>
            <a:off x="7205133" y="604141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92"/>
          <p:cNvSpPr txBox="1">
            <a:spLocks noGrp="1"/>
          </p:cNvSpPr>
          <p:nvPr>
            <p:ph type="ftr" idx="11"/>
          </p:nvPr>
        </p:nvSpPr>
        <p:spPr>
          <a:xfrm>
            <a:off x="677335" y="604141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92"/>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70"/>
          <p:cNvGrpSpPr/>
          <p:nvPr/>
        </p:nvGrpSpPr>
        <p:grpSpPr>
          <a:xfrm>
            <a:off x="0" y="-8467"/>
            <a:ext cx="12192000" cy="6866467"/>
            <a:chOff x="0" y="-8467"/>
            <a:chExt cx="12192000" cy="6866467"/>
          </a:xfrm>
        </p:grpSpPr>
        <p:cxnSp>
          <p:nvCxnSpPr>
            <p:cNvPr id="11" name="Google Shape;11;p70"/>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70"/>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7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019"/>
              </a:schemeClr>
            </a:solidFill>
            <a:ln>
              <a:noFill/>
            </a:ln>
          </p:spPr>
        </p:sp>
        <p:sp>
          <p:nvSpPr>
            <p:cNvPr id="14" name="Google Shape;14;p70"/>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70"/>
            <p:cNvSpPr/>
            <p:nvPr/>
          </p:nvSpPr>
          <p:spPr>
            <a:xfrm>
              <a:off x="8932333" y="3048000"/>
              <a:ext cx="3259667" cy="3810000"/>
            </a:xfrm>
            <a:prstGeom prst="triangle">
              <a:avLst>
                <a:gd name="adj" fmla="val 100000"/>
              </a:avLst>
            </a:prstGeom>
            <a:solidFill>
              <a:schemeClr val="accent2">
                <a:alpha val="7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70"/>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019"/>
              </a:srgbClr>
            </a:solidFill>
            <a:ln>
              <a:noFill/>
            </a:ln>
          </p:spPr>
        </p:sp>
        <p:sp>
          <p:nvSpPr>
            <p:cNvPr id="17" name="Google Shape;17;p70"/>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019"/>
              </a:srgbClr>
            </a:solidFill>
            <a:ln>
              <a:noFill/>
            </a:ln>
          </p:spPr>
        </p:sp>
        <p:sp>
          <p:nvSpPr>
            <p:cNvPr id="18" name="Google Shape;18;p70"/>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3921"/>
              </a:schemeClr>
            </a:solidFill>
            <a:ln>
              <a:noFill/>
            </a:ln>
          </p:spPr>
        </p:sp>
        <p:sp>
          <p:nvSpPr>
            <p:cNvPr id="19" name="Google Shape;19;p70"/>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70"/>
            <p:cNvSpPr/>
            <p:nvPr/>
          </p:nvSpPr>
          <p:spPr>
            <a:xfrm>
              <a:off x="0" y="4013200"/>
              <a:ext cx="448733" cy="2844800"/>
            </a:xfrm>
            <a:prstGeom prst="triangle">
              <a:avLst>
                <a:gd name="adj" fmla="val 0"/>
              </a:avLst>
            </a:prstGeom>
            <a:solidFill>
              <a:schemeClr val="accent1">
                <a:alpha val="8392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70"/>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2" name="Google Shape;22;p70"/>
          <p:cNvSpPr txBox="1">
            <a:spLocks noGrp="1"/>
          </p:cNvSpPr>
          <p:nvPr>
            <p:ph type="body" idx="1"/>
          </p:nvPr>
        </p:nvSpPr>
        <p:spPr>
          <a:xfrm>
            <a:off x="677335" y="2160590"/>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70"/>
          <p:cNvSpPr txBox="1">
            <a:spLocks noGrp="1"/>
          </p:cNvSpPr>
          <p:nvPr>
            <p:ph type="dt" idx="10"/>
          </p:nvPr>
        </p:nvSpPr>
        <p:spPr>
          <a:xfrm>
            <a:off x="7205133" y="6041412"/>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70"/>
          <p:cNvSpPr txBox="1">
            <a:spLocks noGrp="1"/>
          </p:cNvSpPr>
          <p:nvPr>
            <p:ph type="ftr" idx="11"/>
          </p:nvPr>
        </p:nvSpPr>
        <p:spPr>
          <a:xfrm>
            <a:off x="677335" y="6041412"/>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70"/>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N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73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otcsupport@eonz.org.n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eonz.org.nz/eotc-management/eotc-smp-template-and-tool-kit-form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9" name="Google Shape;699;p1"/>
          <p:cNvSpPr txBox="1">
            <a:spLocks noGrp="1"/>
          </p:cNvSpPr>
          <p:nvPr>
            <p:ph type="ctrTitle"/>
          </p:nvPr>
        </p:nvSpPr>
        <p:spPr>
          <a:xfrm>
            <a:off x="1101999" y="1747203"/>
            <a:ext cx="8577072" cy="1646302"/>
          </a:xfrm>
          <a:prstGeom prst="rect">
            <a:avLst/>
          </a:prstGeom>
          <a:noFill/>
          <a:ln>
            <a:noFill/>
          </a:ln>
        </p:spPr>
        <p:txBody>
          <a:bodyPr spcFirstLastPara="1" wrap="square" lIns="91425" tIns="45700" rIns="91425" bIns="45700" anchor="b" anchorCtr="0">
            <a:noAutofit/>
          </a:bodyPr>
          <a:lstStyle/>
          <a:p>
            <a:pPr lvl="0" algn="ctr">
              <a:buSzPts val="3200"/>
            </a:pPr>
            <a:br>
              <a:rPr lang="en-NZ" sz="3200" dirty="0"/>
            </a:br>
            <a:br>
              <a:rPr lang="en-NZ" sz="3200" dirty="0"/>
            </a:br>
            <a:br>
              <a:rPr lang="en-NZ" sz="3200" dirty="0"/>
            </a:br>
            <a:br>
              <a:rPr lang="en-NZ" sz="3200" dirty="0"/>
            </a:br>
            <a:r>
              <a:rPr lang="en-NZ" sz="3200" dirty="0"/>
              <a:t>2023 EOTC Management Templates</a:t>
            </a:r>
            <a:br>
              <a:rPr lang="en-NZ" sz="3200" dirty="0"/>
            </a:br>
            <a:br>
              <a:rPr lang="en-NZ" sz="3200" dirty="0"/>
            </a:br>
            <a:r>
              <a:rPr lang="en-NZ" sz="3200" dirty="0"/>
              <a:t>3 Key Changes </a:t>
            </a:r>
            <a:endParaRPr dirty="0"/>
          </a:p>
        </p:txBody>
      </p:sp>
      <p:sp>
        <p:nvSpPr>
          <p:cNvPr id="700" name="Google Shape;700;p1"/>
          <p:cNvSpPr txBox="1">
            <a:spLocks noGrp="1"/>
          </p:cNvSpPr>
          <p:nvPr>
            <p:ph type="subTitle" idx="1"/>
          </p:nvPr>
        </p:nvSpPr>
        <p:spPr>
          <a:xfrm>
            <a:off x="1507067" y="3655250"/>
            <a:ext cx="7766936" cy="1096899"/>
          </a:xfrm>
          <a:prstGeom prst="rect">
            <a:avLst/>
          </a:prstGeom>
          <a:noFill/>
          <a:ln>
            <a:noFill/>
          </a:ln>
        </p:spPr>
        <p:txBody>
          <a:bodyPr spcFirstLastPara="1" wrap="square" lIns="91425" tIns="45700" rIns="91425" bIns="45700" anchor="t" anchorCtr="0">
            <a:normAutofit/>
          </a:bodyPr>
          <a:lstStyle/>
          <a:p>
            <a:pPr marL="0" lvl="0" indent="0" algn="ctr" rtl="0">
              <a:lnSpc>
                <a:spcPct val="150000"/>
              </a:lnSpc>
              <a:spcBef>
                <a:spcPts val="0"/>
              </a:spcBef>
              <a:spcAft>
                <a:spcPts val="0"/>
              </a:spcAft>
              <a:buSzPct val="80000"/>
              <a:buNone/>
            </a:pPr>
            <a:r>
              <a:rPr lang="en-NZ" sz="1800" dirty="0"/>
              <a:t>Gemma Periam</a:t>
            </a:r>
          </a:p>
          <a:p>
            <a:pPr marL="0" lvl="0" indent="0" algn="ctr" rtl="0">
              <a:lnSpc>
                <a:spcPct val="150000"/>
              </a:lnSpc>
              <a:spcBef>
                <a:spcPts val="0"/>
              </a:spcBef>
              <a:spcAft>
                <a:spcPts val="0"/>
              </a:spcAft>
              <a:buSzPct val="80000"/>
              <a:buNone/>
            </a:pPr>
            <a:r>
              <a:rPr lang="en-NZ" dirty="0">
                <a:hlinkClick r:id="rId3"/>
              </a:rPr>
              <a:t>eotcsupport@eonz.org.nz</a:t>
            </a:r>
            <a:r>
              <a:rPr lang="en-NZ" dirty="0"/>
              <a:t> </a:t>
            </a:r>
            <a:endParaRPr dirty="0"/>
          </a:p>
        </p:txBody>
      </p:sp>
      <p:sp>
        <p:nvSpPr>
          <p:cNvPr id="703" name="Google Shape;703;p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Z"/>
              <a:t>1</a:t>
            </a:fld>
            <a:endParaRPr/>
          </a:p>
        </p:txBody>
      </p:sp>
      <p:pic>
        <p:nvPicPr>
          <p:cNvPr id="701" name="Google Shape;701;p1"/>
          <p:cNvPicPr preferRelativeResize="0"/>
          <p:nvPr/>
        </p:nvPicPr>
        <p:blipFill rotWithShape="1">
          <a:blip r:embed="rId4">
            <a:alphaModFix/>
          </a:blip>
          <a:srcRect/>
          <a:stretch/>
        </p:blipFill>
        <p:spPr>
          <a:xfrm>
            <a:off x="7290168" y="365718"/>
            <a:ext cx="1983835" cy="7368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2"/>
          <p:cNvSpPr txBox="1">
            <a:spLocks noGrp="1"/>
          </p:cNvSpPr>
          <p:nvPr>
            <p:ph type="title"/>
          </p:nvPr>
        </p:nvSpPr>
        <p:spPr>
          <a:xfrm>
            <a:off x="1968810" y="181757"/>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4000"/>
              <a:buFont typeface="Trebuchet MS"/>
              <a:buNone/>
            </a:pPr>
            <a:r>
              <a:rPr lang="en-NZ" sz="4000" dirty="0"/>
              <a:t>Risk Rating Matrix…</a:t>
            </a:r>
            <a:endParaRPr dirty="0"/>
          </a:p>
        </p:txBody>
      </p:sp>
      <p:sp>
        <p:nvSpPr>
          <p:cNvPr id="408" name="Google Shape;408;p22"/>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90C226"/>
              </a:buClr>
              <a:buSzPts val="900"/>
              <a:buFont typeface="Arial"/>
              <a:buNone/>
            </a:pPr>
            <a:fld id="{00000000-1234-1234-1234-123412341234}" type="slidenum">
              <a:rPr lang="en-NZ" sz="900">
                <a:solidFill>
                  <a:srgbClr val="90C226"/>
                </a:solidFill>
                <a:latin typeface="Trebuchet MS"/>
                <a:ea typeface="Trebuchet MS"/>
                <a:cs typeface="Trebuchet MS"/>
                <a:sym typeface="Trebuchet MS"/>
              </a:rPr>
              <a:t>10</a:t>
            </a:fld>
            <a:endParaRPr sz="900">
              <a:solidFill>
                <a:srgbClr val="90C226"/>
              </a:solidFill>
              <a:latin typeface="Trebuchet MS"/>
              <a:ea typeface="Trebuchet MS"/>
              <a:cs typeface="Trebuchet MS"/>
              <a:sym typeface="Trebuchet MS"/>
            </a:endParaRPr>
          </a:p>
        </p:txBody>
      </p:sp>
      <p:pic>
        <p:nvPicPr>
          <p:cNvPr id="409" name="Google Shape;409;p22"/>
          <p:cNvPicPr preferRelativeResize="0"/>
          <p:nvPr/>
        </p:nvPicPr>
        <p:blipFill rotWithShape="1">
          <a:blip r:embed="rId3">
            <a:alphaModFix/>
          </a:blip>
          <a:srcRect/>
          <a:stretch/>
        </p:blipFill>
        <p:spPr>
          <a:xfrm>
            <a:off x="10395458" y="161213"/>
            <a:ext cx="1639869" cy="609094"/>
          </a:xfrm>
          <a:prstGeom prst="rect">
            <a:avLst/>
          </a:prstGeom>
          <a:noFill/>
          <a:ln>
            <a:noFill/>
          </a:ln>
        </p:spPr>
      </p:pic>
      <p:sp>
        <p:nvSpPr>
          <p:cNvPr id="410" name="Google Shape;410;p22"/>
          <p:cNvSpPr txBox="1">
            <a:spLocks noGrp="1"/>
          </p:cNvSpPr>
          <p:nvPr>
            <p:ph type="ftr" idx="11"/>
          </p:nvPr>
        </p:nvSpPr>
        <p:spPr>
          <a:xfrm>
            <a:off x="0" y="6359968"/>
            <a:ext cx="99314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NZ"/>
              <a:t>An EONZ initiative with support from the Ministry of Education</a:t>
            </a:r>
            <a:endParaRPr/>
          </a:p>
        </p:txBody>
      </p:sp>
      <p:graphicFrame>
        <p:nvGraphicFramePr>
          <p:cNvPr id="411" name="Google Shape;411;p22"/>
          <p:cNvGraphicFramePr/>
          <p:nvPr>
            <p:extLst>
              <p:ext uri="{D42A27DB-BD31-4B8C-83A1-F6EECF244321}">
                <p14:modId xmlns:p14="http://schemas.microsoft.com/office/powerpoint/2010/main" val="482523439"/>
              </p:ext>
            </p:extLst>
          </p:nvPr>
        </p:nvGraphicFramePr>
        <p:xfrm>
          <a:off x="643270" y="1158554"/>
          <a:ext cx="8329975" cy="4882800"/>
        </p:xfrm>
        <a:graphic>
          <a:graphicData uri="http://schemas.openxmlformats.org/drawingml/2006/table">
            <a:tbl>
              <a:tblPr>
                <a:noFill/>
              </a:tblPr>
              <a:tblGrid>
                <a:gridCol w="1223350">
                  <a:extLst>
                    <a:ext uri="{9D8B030D-6E8A-4147-A177-3AD203B41FA5}">
                      <a16:colId xmlns:a16="http://schemas.microsoft.com/office/drawing/2014/main" val="20000"/>
                    </a:ext>
                  </a:extLst>
                </a:gridCol>
                <a:gridCol w="1394350">
                  <a:extLst>
                    <a:ext uri="{9D8B030D-6E8A-4147-A177-3AD203B41FA5}">
                      <a16:colId xmlns:a16="http://schemas.microsoft.com/office/drawing/2014/main" val="20001"/>
                    </a:ext>
                  </a:extLst>
                </a:gridCol>
                <a:gridCol w="1394350">
                  <a:extLst>
                    <a:ext uri="{9D8B030D-6E8A-4147-A177-3AD203B41FA5}">
                      <a16:colId xmlns:a16="http://schemas.microsoft.com/office/drawing/2014/main" val="20002"/>
                    </a:ext>
                  </a:extLst>
                </a:gridCol>
                <a:gridCol w="1393475">
                  <a:extLst>
                    <a:ext uri="{9D8B030D-6E8A-4147-A177-3AD203B41FA5}">
                      <a16:colId xmlns:a16="http://schemas.microsoft.com/office/drawing/2014/main" val="20003"/>
                    </a:ext>
                  </a:extLst>
                </a:gridCol>
                <a:gridCol w="1394350">
                  <a:extLst>
                    <a:ext uri="{9D8B030D-6E8A-4147-A177-3AD203B41FA5}">
                      <a16:colId xmlns:a16="http://schemas.microsoft.com/office/drawing/2014/main" val="20004"/>
                    </a:ext>
                  </a:extLst>
                </a:gridCol>
                <a:gridCol w="135750">
                  <a:extLst>
                    <a:ext uri="{9D8B030D-6E8A-4147-A177-3AD203B41FA5}">
                      <a16:colId xmlns:a16="http://schemas.microsoft.com/office/drawing/2014/main" val="20005"/>
                    </a:ext>
                  </a:extLst>
                </a:gridCol>
                <a:gridCol w="1394350">
                  <a:extLst>
                    <a:ext uri="{9D8B030D-6E8A-4147-A177-3AD203B41FA5}">
                      <a16:colId xmlns:a16="http://schemas.microsoft.com/office/drawing/2014/main" val="20006"/>
                    </a:ext>
                  </a:extLst>
                </a:gridCol>
              </a:tblGrid>
              <a:tr h="256725">
                <a:tc rowSpan="3">
                  <a:txBody>
                    <a:bodyPr/>
                    <a:lstStyle/>
                    <a:p>
                      <a:pPr marL="0" marR="0" lvl="0" indent="0" algn="l" rtl="0">
                        <a:lnSpc>
                          <a:spcPct val="150000"/>
                        </a:lnSpc>
                        <a:spcBef>
                          <a:spcPts val="0"/>
                        </a:spcBef>
                        <a:spcAft>
                          <a:spcPts val="0"/>
                        </a:spcAft>
                        <a:buClr>
                          <a:srgbClr val="000000"/>
                        </a:buClr>
                        <a:buSzPts val="1200"/>
                        <a:buFont typeface="Arial"/>
                        <a:buNone/>
                      </a:pPr>
                      <a:r>
                        <a:rPr lang="en-NZ" sz="1200" b="1" u="none" strike="noStrike" cap="none">
                          <a:latin typeface="Arial"/>
                          <a:ea typeface="Arial"/>
                          <a:cs typeface="Arial"/>
                          <a:sym typeface="Arial"/>
                        </a:rPr>
                        <a:t>Likelihood of injury/harm</a:t>
                      </a:r>
                      <a:endParaRPr sz="1800" u="none" strike="noStrike" cap="none">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tc gridSpan="4">
                  <a:txBody>
                    <a:bodyPr/>
                    <a:lstStyle/>
                    <a:p>
                      <a:pPr marL="0" marR="0" lvl="0" indent="0" algn="ctr" rtl="0">
                        <a:lnSpc>
                          <a:spcPct val="150000"/>
                        </a:lnSpc>
                        <a:spcBef>
                          <a:spcPts val="0"/>
                        </a:spcBef>
                        <a:spcAft>
                          <a:spcPts val="0"/>
                        </a:spcAft>
                        <a:buClr>
                          <a:srgbClr val="000000"/>
                        </a:buClr>
                        <a:buSzPts val="1200"/>
                        <a:buFont typeface="Arial"/>
                        <a:buNone/>
                      </a:pPr>
                      <a:r>
                        <a:rPr lang="en-NZ" sz="1200" b="1" u="none" strike="noStrike" cap="none">
                          <a:latin typeface="Arial"/>
                          <a:ea typeface="Arial"/>
                          <a:cs typeface="Arial"/>
                          <a:sym typeface="Arial"/>
                        </a:rPr>
                        <a:t>Severity of injury/harm</a:t>
                      </a:r>
                      <a:endParaRPr sz="1800" u="none" strike="noStrike" cap="none">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rtl="0">
                        <a:lnSpc>
                          <a:spcPct val="150000"/>
                        </a:lnSpc>
                        <a:spcBef>
                          <a:spcPts val="0"/>
                        </a:spcBef>
                        <a:spcAft>
                          <a:spcPts val="0"/>
                        </a:spcAft>
                        <a:buClr>
                          <a:srgbClr val="000000"/>
                        </a:buClr>
                        <a:buSzPts val="900"/>
                        <a:buFont typeface="Arial"/>
                        <a:buNone/>
                      </a:pPr>
                      <a:r>
                        <a:rPr lang="en-NZ" sz="900" u="none" strike="noStrike" cap="none">
                          <a:latin typeface="Arial"/>
                          <a:ea typeface="Arial"/>
                          <a:cs typeface="Arial"/>
                          <a:sym typeface="Arial"/>
                        </a:rPr>
                        <a:t> </a:t>
                      </a:r>
                      <a:endParaRPr sz="1100" u="none" strike="noStrike" cap="none">
                        <a:latin typeface="Arial"/>
                        <a:ea typeface="Arial"/>
                        <a:cs typeface="Arial"/>
                        <a:sym typeface="Arial"/>
                      </a:endParaRPr>
                    </a:p>
                  </a:txBody>
                  <a:tcPr marL="65950" marR="65950" marT="0" marB="0">
                    <a:lnL w="9525" cap="flat" cmpd="sng">
                      <a:solidFill>
                        <a:srgbClr val="000000">
                          <a:alpha val="0"/>
                        </a:srgbClr>
                      </a:solidFill>
                      <a:prstDash val="solid"/>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56725">
                <a:tc vMerge="1">
                  <a:txBody>
                    <a:bodyPr/>
                    <a:lstStyle/>
                    <a:p>
                      <a:endParaRPr lang="en-US"/>
                    </a:p>
                  </a:txBody>
                  <a:tcPr/>
                </a:tc>
                <a:tc>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latin typeface="Arial"/>
                          <a:ea typeface="Arial"/>
                          <a:cs typeface="Arial"/>
                          <a:sym typeface="Arial"/>
                        </a:rPr>
                        <a:t>Insignificant</a:t>
                      </a:r>
                      <a:endParaRPr sz="1800" u="none" strike="noStrike" cap="none">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Minor</a:t>
                      </a:r>
                      <a:endParaRPr sz="1200" u="none" strike="noStrike" cap="none">
                        <a:solidFill>
                          <a:schemeClr val="dk1"/>
                        </a:solidFill>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Moderate</a:t>
                      </a:r>
                      <a:r>
                        <a:rPr lang="en-NZ" sz="900" u="none" strike="noStrike" cap="none">
                          <a:latin typeface="Arial"/>
                          <a:ea typeface="Arial"/>
                          <a:cs typeface="Arial"/>
                          <a:sym typeface="Arial"/>
                        </a:rPr>
                        <a:t> </a:t>
                      </a:r>
                      <a:endParaRPr sz="1100" u="none" strike="noStrike" cap="none">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tc gridSpan="2">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Major</a:t>
                      </a:r>
                      <a:r>
                        <a:rPr lang="en-NZ" sz="900" u="none" strike="noStrike" cap="none">
                          <a:latin typeface="Arial"/>
                          <a:ea typeface="Arial"/>
                          <a:cs typeface="Arial"/>
                          <a:sym typeface="Arial"/>
                        </a:rPr>
                        <a:t> </a:t>
                      </a:r>
                      <a:endParaRPr sz="1100" u="none" strike="noStrike" cap="none">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tc hMerge="1">
                  <a:txBody>
                    <a:bodyPr/>
                    <a:lstStyle/>
                    <a:p>
                      <a:endParaRPr lang="en-US"/>
                    </a:p>
                  </a:txBody>
                  <a:tcPr/>
                </a:tc>
                <a:tc>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Catastrophic</a:t>
                      </a:r>
                      <a:endParaRPr sz="1200" u="none" strike="noStrike" cap="none">
                        <a:solidFill>
                          <a:schemeClr val="dk1"/>
                        </a:solidFill>
                        <a:latin typeface="Arial"/>
                        <a:ea typeface="Arial"/>
                        <a:cs typeface="Arial"/>
                        <a:sym typeface="Arial"/>
                      </a:endParaRPr>
                    </a:p>
                  </a:txBody>
                  <a:tcPr marL="65950" marR="65950" marT="0" marB="0">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extLst>
                  <a:ext uri="{0D108BD9-81ED-4DB2-BD59-A6C34878D82A}">
                    <a16:rowId xmlns:a16="http://schemas.microsoft.com/office/drawing/2014/main" val="10001"/>
                  </a:ext>
                </a:extLst>
              </a:tr>
              <a:tr h="513475">
                <a:tc vMerge="1">
                  <a:txBody>
                    <a:bodyPr/>
                    <a:lstStyle/>
                    <a:p>
                      <a:endParaRPr lang="en-US"/>
                    </a:p>
                  </a:txBody>
                  <a:tcPr/>
                </a:tc>
                <a:tc>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No / Minor injuries</a:t>
                      </a:r>
                      <a:endParaRPr sz="1200" u="none" strike="noStrike" cap="none">
                        <a:solidFill>
                          <a:schemeClr val="dk1"/>
                        </a:solidFill>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First Aid</a:t>
                      </a:r>
                      <a:endParaRPr sz="1200" u="none" strike="noStrike" cap="none">
                        <a:solidFill>
                          <a:schemeClr val="dk1"/>
                        </a:solidFill>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Medical treatment </a:t>
                      </a:r>
                      <a:endParaRPr sz="1200" u="none" strike="noStrike" cap="none">
                        <a:solidFill>
                          <a:schemeClr val="dk1"/>
                        </a:solidFill>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tc gridSpan="2">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Extensive injuries </a:t>
                      </a:r>
                      <a:endParaRPr sz="1200" u="none" strike="noStrike" cap="none">
                        <a:solidFill>
                          <a:schemeClr val="dk1"/>
                        </a:solidFill>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tc hMerge="1">
                  <a:txBody>
                    <a:bodyPr/>
                    <a:lstStyle/>
                    <a:p>
                      <a:endParaRPr lang="en-US"/>
                    </a:p>
                  </a:txBody>
                  <a:tcPr/>
                </a:tc>
                <a:tc>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Fatalities</a:t>
                      </a:r>
                      <a:endParaRPr sz="1200" u="none" strike="noStrike" cap="none">
                        <a:solidFill>
                          <a:schemeClr val="dk1"/>
                        </a:solidFill>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extLst>
                  <a:ext uri="{0D108BD9-81ED-4DB2-BD59-A6C34878D82A}">
                    <a16:rowId xmlns:a16="http://schemas.microsoft.com/office/drawing/2014/main" val="10002"/>
                  </a:ext>
                </a:extLst>
              </a:tr>
              <a:tr h="771175">
                <a:tc>
                  <a:txBody>
                    <a:bodyPr/>
                    <a:lstStyle/>
                    <a:p>
                      <a:pPr marL="0" marR="0" lvl="0" indent="0" algn="l" rtl="0">
                        <a:lnSpc>
                          <a:spcPct val="150000"/>
                        </a:lnSpc>
                        <a:spcBef>
                          <a:spcPts val="0"/>
                        </a:spcBef>
                        <a:spcAft>
                          <a:spcPts val="0"/>
                        </a:spcAft>
                        <a:buClr>
                          <a:srgbClr val="000000"/>
                        </a:buClr>
                        <a:buSzPts val="900"/>
                        <a:buFont typeface="Arial"/>
                        <a:buNone/>
                      </a:pPr>
                      <a:r>
                        <a:rPr lang="en-NZ" sz="900" u="none" strike="noStrike" cap="none">
                          <a:latin typeface="Arial"/>
                          <a:ea typeface="Arial"/>
                          <a:cs typeface="Arial"/>
                          <a:sym typeface="Arial"/>
                        </a:rPr>
                        <a:t> </a:t>
                      </a:r>
                      <a:endParaRPr sz="1100" u="none" strike="noStrike" cap="none">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Almost Certain</a:t>
                      </a:r>
                      <a:endParaRPr sz="120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900"/>
                        <a:buFont typeface="Arial"/>
                        <a:buNone/>
                      </a:pPr>
                      <a:r>
                        <a:rPr lang="en-NZ" sz="900" u="none" strike="noStrike" cap="none">
                          <a:latin typeface="Arial"/>
                          <a:ea typeface="Arial"/>
                          <a:cs typeface="Arial"/>
                          <a:sym typeface="Arial"/>
                        </a:rPr>
                        <a:t> </a:t>
                      </a:r>
                      <a:endParaRPr sz="1100" u="none" strike="noStrike" cap="none">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Medium</a:t>
                      </a:r>
                      <a:endParaRPr sz="1200" u="none" strike="noStrike" cap="none">
                        <a:solidFill>
                          <a:schemeClr val="dk1"/>
                        </a:solidFill>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solidFill>
                      <a:srgbClr val="FFFF00"/>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Medium</a:t>
                      </a:r>
                      <a:endParaRPr sz="1200" u="none" strike="noStrike" cap="none">
                        <a:solidFill>
                          <a:schemeClr val="dk1"/>
                        </a:solidFill>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solidFill>
                      <a:srgbClr val="FFFF00"/>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dirty="0">
                          <a:solidFill>
                            <a:schemeClr val="dk1"/>
                          </a:solidFill>
                          <a:latin typeface="Arial"/>
                          <a:ea typeface="Arial"/>
                          <a:cs typeface="Arial"/>
                          <a:sym typeface="Arial"/>
                        </a:rPr>
                        <a:t>High</a:t>
                      </a:r>
                      <a:endParaRPr sz="1200" u="none" strike="noStrike" cap="none" dirty="0">
                        <a:solidFill>
                          <a:schemeClr val="dk1"/>
                        </a:solidFill>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solidFill>
                      <a:srgbClr val="FFCC00"/>
                    </a:solidFill>
                  </a:tcPr>
                </a:tc>
                <a:tc gridSpan="2">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Extreme</a:t>
                      </a:r>
                      <a:endParaRPr sz="1200" u="none" strike="noStrike" cap="none">
                        <a:solidFill>
                          <a:schemeClr val="dk1"/>
                        </a:solidFill>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solidFill>
                      <a:srgbClr val="FF0000"/>
                    </a:solidFill>
                  </a:tcPr>
                </a:tc>
                <a:tc hMerge="1">
                  <a:txBody>
                    <a:bodyPr/>
                    <a:lstStyle/>
                    <a:p>
                      <a:endParaRPr lang="en-US"/>
                    </a:p>
                  </a:txBody>
                  <a:tcPr/>
                </a:tc>
                <a:tc>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Extreme </a:t>
                      </a:r>
                      <a:endParaRPr sz="1200" u="none" strike="noStrike" cap="none">
                        <a:solidFill>
                          <a:schemeClr val="dk1"/>
                        </a:solidFill>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solidFill>
                      <a:srgbClr val="FF0000"/>
                    </a:solidFill>
                  </a:tcPr>
                </a:tc>
                <a:extLst>
                  <a:ext uri="{0D108BD9-81ED-4DB2-BD59-A6C34878D82A}">
                    <a16:rowId xmlns:a16="http://schemas.microsoft.com/office/drawing/2014/main" val="10003"/>
                  </a:ext>
                </a:extLst>
              </a:tr>
              <a:tr h="771175">
                <a:tc>
                  <a:txBody>
                    <a:bodyPr/>
                    <a:lstStyle/>
                    <a:p>
                      <a:pPr marL="0" marR="0" lvl="0" indent="0" algn="l" rtl="0">
                        <a:lnSpc>
                          <a:spcPct val="150000"/>
                        </a:lnSpc>
                        <a:spcBef>
                          <a:spcPts val="0"/>
                        </a:spcBef>
                        <a:spcAft>
                          <a:spcPts val="0"/>
                        </a:spcAft>
                        <a:buClr>
                          <a:srgbClr val="000000"/>
                        </a:buClr>
                        <a:buSzPts val="900"/>
                        <a:buFont typeface="Arial"/>
                        <a:buNone/>
                      </a:pPr>
                      <a:r>
                        <a:rPr lang="en-NZ" sz="900" u="none" strike="noStrike" cap="none">
                          <a:latin typeface="Arial"/>
                          <a:ea typeface="Arial"/>
                          <a:cs typeface="Arial"/>
                          <a:sym typeface="Arial"/>
                        </a:rPr>
                        <a:t> </a:t>
                      </a:r>
                      <a:endParaRPr sz="1100" u="none" strike="noStrike" cap="none">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Likely</a:t>
                      </a:r>
                      <a:endParaRPr sz="120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900"/>
                        <a:buFont typeface="Arial"/>
                        <a:buNone/>
                      </a:pPr>
                      <a:r>
                        <a:rPr lang="en-NZ" sz="900" u="none" strike="noStrike" cap="none">
                          <a:latin typeface="Arial"/>
                          <a:ea typeface="Arial"/>
                          <a:cs typeface="Arial"/>
                          <a:sym typeface="Arial"/>
                        </a:rPr>
                        <a:t> </a:t>
                      </a:r>
                      <a:endParaRPr sz="1100" u="none" strike="noStrike" cap="none">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Low</a:t>
                      </a:r>
                      <a:endParaRPr sz="1200" u="none" strike="noStrike" cap="none">
                        <a:solidFill>
                          <a:schemeClr val="dk1"/>
                        </a:solidFill>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solidFill>
                      <a:srgbClr val="99CC00"/>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Medium</a:t>
                      </a:r>
                      <a:endParaRPr sz="1200" u="none" strike="noStrike" cap="none">
                        <a:solidFill>
                          <a:schemeClr val="dk1"/>
                        </a:solidFill>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solidFill>
                      <a:srgbClr val="FFFF00"/>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High</a:t>
                      </a:r>
                      <a:endParaRPr sz="1200" u="none" strike="noStrike" cap="none">
                        <a:solidFill>
                          <a:schemeClr val="dk1"/>
                        </a:solidFill>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solidFill>
                      <a:srgbClr val="FFCC00"/>
                    </a:solidFill>
                  </a:tcPr>
                </a:tc>
                <a:tc gridSpan="2">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High</a:t>
                      </a:r>
                      <a:endParaRPr sz="1200" u="none" strike="noStrike" cap="none">
                        <a:solidFill>
                          <a:schemeClr val="dk1"/>
                        </a:solidFill>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solidFill>
                      <a:srgbClr val="FFCC00"/>
                    </a:solidFill>
                  </a:tcPr>
                </a:tc>
                <a:tc hMerge="1">
                  <a:txBody>
                    <a:bodyPr/>
                    <a:lstStyle/>
                    <a:p>
                      <a:endParaRPr lang="en-US"/>
                    </a:p>
                  </a:txBody>
                  <a:tcPr/>
                </a:tc>
                <a:tc>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Extreme</a:t>
                      </a:r>
                      <a:endParaRPr sz="1200" u="none" strike="noStrike" cap="none">
                        <a:solidFill>
                          <a:schemeClr val="dk1"/>
                        </a:solidFill>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solidFill>
                      <a:srgbClr val="FF0000"/>
                    </a:solidFill>
                  </a:tcPr>
                </a:tc>
                <a:extLst>
                  <a:ext uri="{0D108BD9-81ED-4DB2-BD59-A6C34878D82A}">
                    <a16:rowId xmlns:a16="http://schemas.microsoft.com/office/drawing/2014/main" val="10004"/>
                  </a:ext>
                </a:extLst>
              </a:tr>
              <a:tr h="771175">
                <a:tc>
                  <a:txBody>
                    <a:bodyPr/>
                    <a:lstStyle/>
                    <a:p>
                      <a:pPr marL="0" marR="0" lvl="0" indent="0" algn="l" rtl="0">
                        <a:lnSpc>
                          <a:spcPct val="150000"/>
                        </a:lnSpc>
                        <a:spcBef>
                          <a:spcPts val="0"/>
                        </a:spcBef>
                        <a:spcAft>
                          <a:spcPts val="0"/>
                        </a:spcAft>
                        <a:buClr>
                          <a:srgbClr val="000000"/>
                        </a:buClr>
                        <a:buSzPts val="900"/>
                        <a:buFont typeface="Arial"/>
                        <a:buNone/>
                      </a:pPr>
                      <a:r>
                        <a:rPr lang="en-NZ" sz="900" u="none" strike="noStrike" cap="none">
                          <a:latin typeface="Arial"/>
                          <a:ea typeface="Arial"/>
                          <a:cs typeface="Arial"/>
                          <a:sym typeface="Arial"/>
                        </a:rPr>
                        <a:t> </a:t>
                      </a:r>
                      <a:endParaRPr sz="1100" u="none" strike="noStrike" cap="none">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Possible</a:t>
                      </a:r>
                      <a:endParaRPr sz="120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900"/>
                        <a:buFont typeface="Arial"/>
                        <a:buNone/>
                      </a:pPr>
                      <a:r>
                        <a:rPr lang="en-NZ" sz="900" u="none" strike="noStrike" cap="none">
                          <a:latin typeface="Arial"/>
                          <a:ea typeface="Arial"/>
                          <a:cs typeface="Arial"/>
                          <a:sym typeface="Arial"/>
                        </a:rPr>
                        <a:t> </a:t>
                      </a:r>
                      <a:endParaRPr sz="1100" u="none" strike="noStrike" cap="none">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Low</a:t>
                      </a:r>
                      <a:endParaRPr sz="1200" u="none" strike="noStrike" cap="none">
                        <a:solidFill>
                          <a:schemeClr val="dk1"/>
                        </a:solidFill>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solidFill>
                      <a:srgbClr val="99CC00"/>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Medium</a:t>
                      </a:r>
                      <a:endParaRPr sz="1200" u="none" strike="noStrike" cap="none">
                        <a:solidFill>
                          <a:schemeClr val="dk1"/>
                        </a:solidFill>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solidFill>
                      <a:srgbClr val="FFFF00"/>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dirty="0">
                          <a:solidFill>
                            <a:schemeClr val="dk1"/>
                          </a:solidFill>
                          <a:highlight>
                            <a:srgbClr val="808080"/>
                          </a:highlight>
                          <a:latin typeface="Arial"/>
                          <a:ea typeface="Arial"/>
                          <a:cs typeface="Arial"/>
                          <a:sym typeface="Arial"/>
                        </a:rPr>
                        <a:t>Medium</a:t>
                      </a:r>
                      <a:endParaRPr sz="1200" u="none" strike="noStrike" cap="none" dirty="0">
                        <a:solidFill>
                          <a:schemeClr val="dk1"/>
                        </a:solidFill>
                        <a:highlight>
                          <a:srgbClr val="808080"/>
                        </a:highlight>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solidFill>
                      <a:srgbClr val="FFFF00"/>
                    </a:solidFill>
                  </a:tcPr>
                </a:tc>
                <a:tc gridSpan="2">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High </a:t>
                      </a:r>
                      <a:endParaRPr sz="1200" u="none" strike="noStrike" cap="none">
                        <a:solidFill>
                          <a:schemeClr val="dk1"/>
                        </a:solidFill>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solidFill>
                      <a:srgbClr val="FFCC00"/>
                    </a:solidFill>
                  </a:tcPr>
                </a:tc>
                <a:tc hMerge="1">
                  <a:txBody>
                    <a:bodyPr/>
                    <a:lstStyle/>
                    <a:p>
                      <a:endParaRPr lang="en-US"/>
                    </a:p>
                  </a:txBody>
                  <a:tcPr/>
                </a:tc>
                <a:tc>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dirty="0">
                          <a:solidFill>
                            <a:schemeClr val="dk1"/>
                          </a:solidFill>
                          <a:highlight>
                            <a:srgbClr val="808080"/>
                          </a:highlight>
                          <a:latin typeface="Arial"/>
                          <a:ea typeface="Arial"/>
                          <a:cs typeface="Arial"/>
                          <a:sym typeface="Arial"/>
                        </a:rPr>
                        <a:t>Extreme</a:t>
                      </a:r>
                      <a:endParaRPr sz="1200" u="none" strike="noStrike" cap="none" dirty="0">
                        <a:solidFill>
                          <a:schemeClr val="dk1"/>
                        </a:solidFill>
                        <a:highlight>
                          <a:srgbClr val="808080"/>
                        </a:highlight>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solidFill>
                      <a:srgbClr val="FF0000"/>
                    </a:solidFill>
                  </a:tcPr>
                </a:tc>
                <a:extLst>
                  <a:ext uri="{0D108BD9-81ED-4DB2-BD59-A6C34878D82A}">
                    <a16:rowId xmlns:a16="http://schemas.microsoft.com/office/drawing/2014/main" val="10005"/>
                  </a:ext>
                </a:extLst>
              </a:tr>
              <a:tr h="771175">
                <a:tc>
                  <a:txBody>
                    <a:bodyPr/>
                    <a:lstStyle/>
                    <a:p>
                      <a:pPr marL="0" marR="0" lvl="0" indent="0" algn="l" rtl="0">
                        <a:lnSpc>
                          <a:spcPct val="150000"/>
                        </a:lnSpc>
                        <a:spcBef>
                          <a:spcPts val="0"/>
                        </a:spcBef>
                        <a:spcAft>
                          <a:spcPts val="0"/>
                        </a:spcAft>
                        <a:buClr>
                          <a:srgbClr val="000000"/>
                        </a:buClr>
                        <a:buSzPts val="900"/>
                        <a:buFont typeface="Arial"/>
                        <a:buNone/>
                      </a:pPr>
                      <a:r>
                        <a:rPr lang="en-NZ" sz="900" u="none" strike="noStrike" cap="none">
                          <a:latin typeface="Arial"/>
                          <a:ea typeface="Arial"/>
                          <a:cs typeface="Arial"/>
                          <a:sym typeface="Arial"/>
                        </a:rPr>
                        <a:t> </a:t>
                      </a:r>
                      <a:endParaRPr sz="1100" u="none" strike="noStrike" cap="none">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Unlikely</a:t>
                      </a:r>
                      <a:endParaRPr sz="120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900"/>
                        <a:buFont typeface="Arial"/>
                        <a:buNone/>
                      </a:pPr>
                      <a:r>
                        <a:rPr lang="en-NZ" sz="900" u="none" strike="noStrike" cap="none">
                          <a:latin typeface="Arial"/>
                          <a:ea typeface="Arial"/>
                          <a:cs typeface="Arial"/>
                          <a:sym typeface="Arial"/>
                        </a:rPr>
                        <a:t> </a:t>
                      </a:r>
                      <a:endParaRPr sz="1100" u="none" strike="noStrike" cap="none">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Low</a:t>
                      </a:r>
                      <a:endParaRPr sz="1200" u="none" strike="noStrike" cap="none">
                        <a:solidFill>
                          <a:schemeClr val="dk1"/>
                        </a:solidFill>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solidFill>
                      <a:srgbClr val="99CC00"/>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Low</a:t>
                      </a:r>
                      <a:endParaRPr sz="1200" u="none" strike="noStrike" cap="none">
                        <a:solidFill>
                          <a:schemeClr val="dk1"/>
                        </a:solidFill>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solidFill>
                      <a:srgbClr val="99CC00"/>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Medium</a:t>
                      </a:r>
                      <a:endParaRPr sz="1200" u="none" strike="noStrike" cap="none">
                        <a:solidFill>
                          <a:schemeClr val="dk1"/>
                        </a:solidFill>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solidFill>
                      <a:srgbClr val="FFFF00"/>
                    </a:solidFill>
                  </a:tcPr>
                </a:tc>
                <a:tc gridSpan="2">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Medium</a:t>
                      </a:r>
                      <a:endParaRPr sz="1200" u="none" strike="noStrike" cap="none">
                        <a:solidFill>
                          <a:schemeClr val="dk1"/>
                        </a:solidFill>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solidFill>
                      <a:srgbClr val="FFFF00"/>
                    </a:solidFill>
                  </a:tcPr>
                </a:tc>
                <a:tc hMerge="1">
                  <a:txBody>
                    <a:bodyPr/>
                    <a:lstStyle/>
                    <a:p>
                      <a:endParaRPr lang="en-US"/>
                    </a:p>
                  </a:txBody>
                  <a:tcPr/>
                </a:tc>
                <a:tc>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High</a:t>
                      </a:r>
                      <a:endParaRPr sz="1200" u="none" strike="noStrike" cap="none">
                        <a:solidFill>
                          <a:schemeClr val="dk1"/>
                        </a:solidFill>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solidFill>
                      <a:srgbClr val="FFCC00"/>
                    </a:solidFill>
                  </a:tcPr>
                </a:tc>
                <a:extLst>
                  <a:ext uri="{0D108BD9-81ED-4DB2-BD59-A6C34878D82A}">
                    <a16:rowId xmlns:a16="http://schemas.microsoft.com/office/drawing/2014/main" val="10006"/>
                  </a:ext>
                </a:extLst>
              </a:tr>
              <a:tr h="771175">
                <a:tc>
                  <a:txBody>
                    <a:bodyPr/>
                    <a:lstStyle/>
                    <a:p>
                      <a:pPr marL="0" marR="0" lvl="0" indent="0" algn="l" rtl="0">
                        <a:lnSpc>
                          <a:spcPct val="150000"/>
                        </a:lnSpc>
                        <a:spcBef>
                          <a:spcPts val="0"/>
                        </a:spcBef>
                        <a:spcAft>
                          <a:spcPts val="0"/>
                        </a:spcAft>
                        <a:buClr>
                          <a:srgbClr val="000000"/>
                        </a:buClr>
                        <a:buSzPts val="1200"/>
                        <a:buFont typeface="Arial"/>
                        <a:buNone/>
                      </a:pPr>
                      <a:r>
                        <a:rPr lang="en-NZ" sz="1200" u="none" strike="noStrike" cap="none">
                          <a:latin typeface="Arial"/>
                          <a:ea typeface="Arial"/>
                          <a:cs typeface="Arial"/>
                          <a:sym typeface="Arial"/>
                        </a:rPr>
                        <a:t>Rare</a:t>
                      </a:r>
                      <a:endParaRPr sz="1800" u="none" strike="noStrike" cap="none">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Low</a:t>
                      </a:r>
                      <a:endParaRPr sz="1200" u="none" strike="noStrike" cap="none">
                        <a:solidFill>
                          <a:schemeClr val="dk1"/>
                        </a:solidFill>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solidFill>
                      <a:srgbClr val="99CC00"/>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Low</a:t>
                      </a:r>
                      <a:endParaRPr sz="1200" u="none" strike="noStrike" cap="none">
                        <a:solidFill>
                          <a:schemeClr val="dk1"/>
                        </a:solidFill>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solidFill>
                      <a:srgbClr val="99CC00"/>
                    </a:solidFill>
                  </a:tcPr>
                </a:tc>
                <a:tc>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Low</a:t>
                      </a:r>
                      <a:endParaRPr sz="1200" u="none" strike="noStrike" cap="none">
                        <a:solidFill>
                          <a:schemeClr val="dk1"/>
                        </a:solidFill>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solidFill>
                      <a:srgbClr val="99CC00"/>
                    </a:solidFill>
                  </a:tcPr>
                </a:tc>
                <a:tc gridSpan="2">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a:solidFill>
                            <a:schemeClr val="dk1"/>
                          </a:solidFill>
                          <a:latin typeface="Arial"/>
                          <a:ea typeface="Arial"/>
                          <a:cs typeface="Arial"/>
                          <a:sym typeface="Arial"/>
                        </a:rPr>
                        <a:t>Medium</a:t>
                      </a:r>
                      <a:endParaRPr sz="1200" u="none" strike="noStrike" cap="none">
                        <a:solidFill>
                          <a:schemeClr val="dk1"/>
                        </a:solidFill>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solidFill>
                      <a:srgbClr val="FFFF00"/>
                    </a:solidFill>
                  </a:tcPr>
                </a:tc>
                <a:tc hMerge="1">
                  <a:txBody>
                    <a:bodyPr/>
                    <a:lstStyle/>
                    <a:p>
                      <a:endParaRPr lang="en-US"/>
                    </a:p>
                  </a:txBody>
                  <a:tcPr/>
                </a:tc>
                <a:tc>
                  <a:txBody>
                    <a:bodyPr/>
                    <a:lstStyle/>
                    <a:p>
                      <a:pPr marL="0" marR="0" lvl="0" indent="0" algn="ctr" rtl="0">
                        <a:lnSpc>
                          <a:spcPct val="150000"/>
                        </a:lnSpc>
                        <a:spcBef>
                          <a:spcPts val="0"/>
                        </a:spcBef>
                        <a:spcAft>
                          <a:spcPts val="0"/>
                        </a:spcAft>
                        <a:buClr>
                          <a:srgbClr val="000000"/>
                        </a:buClr>
                        <a:buSzPts val="1200"/>
                        <a:buFont typeface="Arial"/>
                        <a:buNone/>
                      </a:pPr>
                      <a:r>
                        <a:rPr lang="en-NZ" sz="1200" u="none" strike="noStrike" cap="none" dirty="0">
                          <a:solidFill>
                            <a:schemeClr val="dk1"/>
                          </a:solidFill>
                          <a:latin typeface="Arial"/>
                          <a:ea typeface="Arial"/>
                          <a:cs typeface="Arial"/>
                          <a:sym typeface="Arial"/>
                        </a:rPr>
                        <a:t>High</a:t>
                      </a:r>
                      <a:endParaRPr sz="1200" u="none" strike="noStrike" cap="none" dirty="0">
                        <a:solidFill>
                          <a:schemeClr val="dk1"/>
                        </a:solidFill>
                        <a:latin typeface="Arial"/>
                        <a:ea typeface="Arial"/>
                        <a:cs typeface="Arial"/>
                        <a:sym typeface="Arial"/>
                      </a:endParaRPr>
                    </a:p>
                  </a:txBody>
                  <a:tcPr marL="65950" marR="65950" marT="0" marB="0" anchor="ctr">
                    <a:lnL w="12700" cap="flat" cmpd="sng">
                      <a:solidFill>
                        <a:srgbClr val="000000"/>
                      </a:solidFill>
                      <a:prstDash val="dot"/>
                      <a:round/>
                      <a:headEnd type="none" w="sm" len="sm"/>
                      <a:tailEnd type="none" w="sm" len="sm"/>
                    </a:lnL>
                    <a:lnR w="12700" cap="flat" cmpd="sng">
                      <a:solidFill>
                        <a:srgbClr val="000000"/>
                      </a:solidFill>
                      <a:prstDash val="dot"/>
                      <a:round/>
                      <a:headEnd type="none" w="sm" len="sm"/>
                      <a:tailEnd type="none" w="sm" len="sm"/>
                    </a:lnR>
                    <a:lnT w="12700" cap="flat" cmpd="sng">
                      <a:solidFill>
                        <a:srgbClr val="000000"/>
                      </a:solidFill>
                      <a:prstDash val="dot"/>
                      <a:round/>
                      <a:headEnd type="none" w="sm" len="sm"/>
                      <a:tailEnd type="none" w="sm" len="sm"/>
                    </a:lnT>
                    <a:lnB w="12700" cap="flat" cmpd="sng">
                      <a:solidFill>
                        <a:srgbClr val="000000"/>
                      </a:solidFill>
                      <a:prstDash val="dot"/>
                      <a:round/>
                      <a:headEnd type="none" w="sm" len="sm"/>
                      <a:tailEnd type="none" w="sm" len="sm"/>
                    </a:lnB>
                    <a:solidFill>
                      <a:srgbClr val="FFCC00"/>
                    </a:solidFill>
                  </a:tcPr>
                </a:tc>
                <a:extLst>
                  <a:ext uri="{0D108BD9-81ED-4DB2-BD59-A6C34878D82A}">
                    <a16:rowId xmlns:a16="http://schemas.microsoft.com/office/drawing/2014/main" val="10007"/>
                  </a:ext>
                </a:extLst>
              </a:tr>
            </a:tbl>
          </a:graphicData>
        </a:graphic>
      </p:graphicFrame>
      <p:sp>
        <p:nvSpPr>
          <p:cNvPr id="2" name="TextBox 1">
            <a:extLst>
              <a:ext uri="{FF2B5EF4-FFF2-40B4-BE49-F238E27FC236}">
                <a16:creationId xmlns:a16="http://schemas.microsoft.com/office/drawing/2014/main" id="{5CFF93F6-4360-3D6E-EF04-E1308D0F0ADD}"/>
              </a:ext>
            </a:extLst>
          </p:cNvPr>
          <p:cNvSpPr txBox="1"/>
          <p:nvPr/>
        </p:nvSpPr>
        <p:spPr>
          <a:xfrm>
            <a:off x="9010142" y="3103698"/>
            <a:ext cx="2770632" cy="738664"/>
          </a:xfrm>
          <a:prstGeom prst="rect">
            <a:avLst/>
          </a:prstGeom>
          <a:noFill/>
        </p:spPr>
        <p:txBody>
          <a:bodyPr wrap="square" rtlCol="0">
            <a:spAutoFit/>
          </a:bodyPr>
          <a:lstStyle/>
          <a:p>
            <a:r>
              <a:rPr lang="en-NZ" b="1" dirty="0">
                <a:solidFill>
                  <a:srgbClr val="002060"/>
                </a:solidFill>
              </a:rPr>
              <a:t>Refer: pp 22-24</a:t>
            </a:r>
          </a:p>
          <a:p>
            <a:r>
              <a:rPr lang="en-NZ" b="1" dirty="0">
                <a:solidFill>
                  <a:srgbClr val="002060"/>
                </a:solidFill>
              </a:rPr>
              <a:t>Safety Management Plan Template – EOTC procedures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ECB3-6B81-E023-078F-2B86EA5C7488}"/>
              </a:ext>
            </a:extLst>
          </p:cNvPr>
          <p:cNvSpPr>
            <a:spLocks noGrp="1"/>
          </p:cNvSpPr>
          <p:nvPr>
            <p:ph type="title"/>
          </p:nvPr>
        </p:nvSpPr>
        <p:spPr/>
        <p:txBody>
          <a:bodyPr/>
          <a:lstStyle/>
          <a:p>
            <a:r>
              <a:rPr lang="en-NZ" dirty="0"/>
              <a:t>Activity Competence &amp; </a:t>
            </a:r>
            <a:br>
              <a:rPr lang="en-NZ" dirty="0"/>
            </a:br>
            <a:r>
              <a:rPr lang="en-NZ" dirty="0"/>
              <a:t>Staff competence</a:t>
            </a:r>
          </a:p>
        </p:txBody>
      </p:sp>
      <p:sp>
        <p:nvSpPr>
          <p:cNvPr id="3" name="Text Placeholder 2">
            <a:extLst>
              <a:ext uri="{FF2B5EF4-FFF2-40B4-BE49-F238E27FC236}">
                <a16:creationId xmlns:a16="http://schemas.microsoft.com/office/drawing/2014/main" id="{63791ABF-A602-DFA3-27D0-A150E9D6FFC6}"/>
              </a:ext>
            </a:extLst>
          </p:cNvPr>
          <p:cNvSpPr>
            <a:spLocks noGrp="1"/>
          </p:cNvSpPr>
          <p:nvPr>
            <p:ph type="body" idx="1"/>
          </p:nvPr>
        </p:nvSpPr>
        <p:spPr>
          <a:xfrm>
            <a:off x="677334" y="2160590"/>
            <a:ext cx="9718124" cy="3880773"/>
          </a:xfrm>
        </p:spPr>
        <p:txBody>
          <a:bodyPr/>
          <a:lstStyle/>
          <a:p>
            <a:pPr marL="137160" indent="0">
              <a:buNone/>
            </a:pPr>
            <a:r>
              <a:rPr lang="en-NZ" dirty="0"/>
              <a:t>Refer EOTC Coordinator forms:</a:t>
            </a:r>
          </a:p>
          <a:p>
            <a:r>
              <a:rPr lang="en-NZ" b="0" i="0" dirty="0">
                <a:solidFill>
                  <a:srgbClr val="000000"/>
                </a:solidFill>
                <a:effectLst/>
                <a:highlight>
                  <a:srgbClr val="FFFFFF"/>
                </a:highlight>
                <a:latin typeface="Sanchez"/>
              </a:rPr>
              <a:t>Staff Competency Database</a:t>
            </a:r>
            <a:endParaRPr lang="en-NZ" b="0" i="0" dirty="0">
              <a:effectLst/>
              <a:highlight>
                <a:srgbClr val="FFFFFF"/>
              </a:highlight>
              <a:latin typeface="Sanchez"/>
            </a:endParaRPr>
          </a:p>
          <a:p>
            <a:r>
              <a:rPr lang="en-NZ" b="0" i="0" dirty="0">
                <a:solidFill>
                  <a:srgbClr val="000000"/>
                </a:solidFill>
                <a:effectLst/>
                <a:highlight>
                  <a:srgbClr val="FFFFFF"/>
                </a:highlight>
                <a:latin typeface="Sanchez"/>
              </a:rPr>
              <a:t>Activity Competency Requirements</a:t>
            </a:r>
            <a:endParaRPr lang="en-NZ" b="0" i="0" dirty="0">
              <a:effectLst/>
              <a:highlight>
                <a:srgbClr val="FFFFFF"/>
              </a:highlight>
              <a:latin typeface="Sanchez"/>
            </a:endParaRPr>
          </a:p>
          <a:p>
            <a:pPr marL="137160" indent="0">
              <a:buNone/>
            </a:pPr>
            <a:endParaRPr lang="en-NZ" dirty="0"/>
          </a:p>
          <a:p>
            <a:pPr marL="137160" indent="0">
              <a:buNone/>
            </a:pPr>
            <a:r>
              <a:rPr lang="en-NZ" dirty="0"/>
              <a:t>Refer EOTC forms: </a:t>
            </a:r>
          </a:p>
          <a:p>
            <a:r>
              <a:rPr lang="en-NZ" dirty="0"/>
              <a:t>4 Staff Agreement Form</a:t>
            </a:r>
          </a:p>
          <a:p>
            <a:r>
              <a:rPr lang="en-NZ" dirty="0"/>
              <a:t>1 Activity proposal, approval &amp; intentions – “Supervision requirements” (page 2)</a:t>
            </a:r>
          </a:p>
          <a:p>
            <a:r>
              <a:rPr lang="en-NZ" dirty="0"/>
              <a:t>2 Risk Assessment &amp; Supervision – “Leadership &amp; Supervision Plan” (p5)</a:t>
            </a:r>
          </a:p>
          <a:p>
            <a:endParaRPr lang="en-NZ" dirty="0"/>
          </a:p>
        </p:txBody>
      </p:sp>
      <p:sp>
        <p:nvSpPr>
          <p:cNvPr id="4" name="Slide Number Placeholder 3">
            <a:extLst>
              <a:ext uri="{FF2B5EF4-FFF2-40B4-BE49-F238E27FC236}">
                <a16:creationId xmlns:a16="http://schemas.microsoft.com/office/drawing/2014/main" id="{302DF6FD-A133-A7E4-DED3-3B1775D2FC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t>11</a:t>
            </a:fld>
            <a:endParaRPr lang="en-NZ"/>
          </a:p>
        </p:txBody>
      </p:sp>
      <p:pic>
        <p:nvPicPr>
          <p:cNvPr id="5" name="Google Shape;409;p22">
            <a:extLst>
              <a:ext uri="{FF2B5EF4-FFF2-40B4-BE49-F238E27FC236}">
                <a16:creationId xmlns:a16="http://schemas.microsoft.com/office/drawing/2014/main" id="{CA71EA98-2B24-EE1D-1EC9-7C3A8E5DF895}"/>
              </a:ext>
            </a:extLst>
          </p:cNvPr>
          <p:cNvPicPr preferRelativeResize="0"/>
          <p:nvPr/>
        </p:nvPicPr>
        <p:blipFill rotWithShape="1">
          <a:blip r:embed="rId2">
            <a:alphaModFix/>
          </a:blip>
          <a:srcRect/>
          <a:stretch/>
        </p:blipFill>
        <p:spPr>
          <a:xfrm>
            <a:off x="10395458" y="161213"/>
            <a:ext cx="1639869" cy="609094"/>
          </a:xfrm>
          <a:prstGeom prst="rect">
            <a:avLst/>
          </a:prstGeom>
          <a:noFill/>
          <a:ln>
            <a:noFill/>
          </a:ln>
        </p:spPr>
      </p:pic>
    </p:spTree>
    <p:extLst>
      <p:ext uri="{BB962C8B-B14F-4D97-AF65-F5344CB8AC3E}">
        <p14:creationId xmlns:p14="http://schemas.microsoft.com/office/powerpoint/2010/main" val="4018117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sp>
        <p:nvSpPr>
          <p:cNvPr id="1315" name="Google Shape;1315;p44"/>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accent1"/>
              </a:buClr>
              <a:buSzPts val="3600"/>
              <a:buFont typeface="Trebuchet MS"/>
              <a:buNone/>
            </a:pPr>
            <a:r>
              <a:rPr lang="en-NZ"/>
              <a:t>Staffing and Supervision</a:t>
            </a:r>
            <a:endParaRPr/>
          </a:p>
        </p:txBody>
      </p:sp>
      <p:sp>
        <p:nvSpPr>
          <p:cNvPr id="1316" name="Google Shape;1316;p44"/>
          <p:cNvSpPr txBox="1">
            <a:spLocks noGrp="1"/>
          </p:cNvSpPr>
          <p:nvPr>
            <p:ph type="sldNum" idx="12"/>
          </p:nvPr>
        </p:nvSpPr>
        <p:spPr>
          <a:xfrm>
            <a:off x="8590665" y="6041412"/>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NZ">
                <a:solidFill>
                  <a:srgbClr val="90C226"/>
                </a:solidFill>
              </a:rPr>
              <a:t>12</a:t>
            </a:fld>
            <a:endParaRPr>
              <a:solidFill>
                <a:srgbClr val="90C226"/>
              </a:solidFill>
            </a:endParaRPr>
          </a:p>
        </p:txBody>
      </p:sp>
      <p:sp>
        <p:nvSpPr>
          <p:cNvPr id="1317" name="Google Shape;1317;p44"/>
          <p:cNvSpPr txBox="1"/>
          <p:nvPr/>
        </p:nvSpPr>
        <p:spPr>
          <a:xfrm>
            <a:off x="-350459" y="1487914"/>
            <a:ext cx="10822152" cy="1066801"/>
          </a:xfrm>
          <a:prstGeom prst="rect">
            <a:avLst/>
          </a:prstGeom>
          <a:noFill/>
          <a:ln>
            <a:noFill/>
          </a:ln>
        </p:spPr>
        <p:txBody>
          <a:bodyPr spcFirstLastPara="1" wrap="square" lIns="91425" tIns="45700" rIns="91425" bIns="45700" anchor="t" anchorCtr="0">
            <a:normAutofit/>
          </a:bodyPr>
          <a:lstStyle/>
          <a:p>
            <a:pPr marL="342900" marR="0" lvl="0" indent="-342900" algn="ctr" rtl="0">
              <a:lnSpc>
                <a:spcPct val="100000"/>
              </a:lnSpc>
              <a:spcBef>
                <a:spcPts val="0"/>
              </a:spcBef>
              <a:spcAft>
                <a:spcPts val="0"/>
              </a:spcAft>
              <a:buClr>
                <a:schemeClr val="accent1"/>
              </a:buClr>
              <a:buSzPts val="1600"/>
              <a:buFont typeface="Noto Sans Symbols"/>
              <a:buNone/>
            </a:pPr>
            <a:endParaRPr sz="2000" b="0" i="0" u="none" strike="noStrike" cap="none">
              <a:solidFill>
                <a:srgbClr val="000000"/>
              </a:solidFill>
              <a:latin typeface="Trebuchet MS"/>
              <a:ea typeface="Trebuchet MS"/>
              <a:cs typeface="Trebuchet MS"/>
              <a:sym typeface="Trebuchet MS"/>
            </a:endParaRPr>
          </a:p>
          <a:p>
            <a:pPr marL="342900" marR="0" lvl="0" indent="-342900" algn="ctr" rtl="0">
              <a:lnSpc>
                <a:spcPct val="100000"/>
              </a:lnSpc>
              <a:spcBef>
                <a:spcPts val="0"/>
              </a:spcBef>
              <a:spcAft>
                <a:spcPts val="0"/>
              </a:spcAft>
              <a:buClr>
                <a:schemeClr val="accent1"/>
              </a:buClr>
              <a:buSzPts val="1920"/>
              <a:buFont typeface="Noto Sans Symbols"/>
              <a:buNone/>
            </a:pPr>
            <a:r>
              <a:rPr lang="en-NZ" sz="2400" b="1" i="1" u="none" strike="noStrike" cap="none">
                <a:solidFill>
                  <a:srgbClr val="595959"/>
                </a:solidFill>
                <a:latin typeface="Trebuchet MS"/>
                <a:ea typeface="Trebuchet MS"/>
                <a:cs typeface="Trebuchet MS"/>
                <a:sym typeface="Trebuchet MS"/>
              </a:rPr>
              <a:t>Cornerstones of learning safely</a:t>
            </a:r>
            <a:endParaRPr sz="2000" b="0" i="0" u="none" strike="noStrike" cap="none">
              <a:solidFill>
                <a:srgbClr val="000000"/>
              </a:solidFill>
              <a:latin typeface="Trebuchet MS"/>
              <a:ea typeface="Trebuchet MS"/>
              <a:cs typeface="Trebuchet MS"/>
              <a:sym typeface="Trebuchet MS"/>
            </a:endParaRPr>
          </a:p>
          <a:p>
            <a:pPr marL="342900" marR="0" lvl="0" indent="-342900" algn="ctr" rtl="0">
              <a:lnSpc>
                <a:spcPct val="100000"/>
              </a:lnSpc>
              <a:spcBef>
                <a:spcPts val="0"/>
              </a:spcBef>
              <a:spcAft>
                <a:spcPts val="0"/>
              </a:spcAft>
              <a:buClr>
                <a:schemeClr val="accent1"/>
              </a:buClr>
              <a:buSzPts val="1600"/>
              <a:buFont typeface="Noto Sans Symbols"/>
              <a:buNone/>
            </a:pPr>
            <a:endParaRPr sz="2000" b="0" i="0" u="none" strike="noStrike" cap="none">
              <a:solidFill>
                <a:srgbClr val="000000"/>
              </a:solidFill>
              <a:latin typeface="Trebuchet MS"/>
              <a:ea typeface="Trebuchet MS"/>
              <a:cs typeface="Trebuchet MS"/>
              <a:sym typeface="Trebuchet MS"/>
            </a:endParaRPr>
          </a:p>
          <a:p>
            <a:pPr marL="342900" marR="0" lvl="0" indent="-342900" algn="ctr" rtl="0">
              <a:lnSpc>
                <a:spcPct val="100000"/>
              </a:lnSpc>
              <a:spcBef>
                <a:spcPts val="0"/>
              </a:spcBef>
              <a:spcAft>
                <a:spcPts val="0"/>
              </a:spcAft>
              <a:buClr>
                <a:schemeClr val="accent1"/>
              </a:buClr>
              <a:buSzPts val="1600"/>
              <a:buFont typeface="Noto Sans Symbols"/>
              <a:buNone/>
            </a:pPr>
            <a:endParaRPr sz="2000" b="0" i="0" u="none" strike="noStrike" cap="none">
              <a:solidFill>
                <a:srgbClr val="000000"/>
              </a:solidFill>
              <a:latin typeface="Trebuchet MS"/>
              <a:ea typeface="Trebuchet MS"/>
              <a:cs typeface="Trebuchet MS"/>
              <a:sym typeface="Trebuchet MS"/>
            </a:endParaRPr>
          </a:p>
          <a:p>
            <a:pPr marL="342900" marR="0" lvl="0" indent="-342900" algn="ctr" rtl="0">
              <a:lnSpc>
                <a:spcPct val="100000"/>
              </a:lnSpc>
              <a:spcBef>
                <a:spcPts val="0"/>
              </a:spcBef>
              <a:spcAft>
                <a:spcPts val="0"/>
              </a:spcAft>
              <a:buClr>
                <a:schemeClr val="accent1"/>
              </a:buClr>
              <a:buSzPts val="1600"/>
              <a:buFont typeface="Noto Sans Symbols"/>
              <a:buNone/>
            </a:pPr>
            <a:endParaRPr sz="2000" b="0" i="0" u="none" strike="noStrike" cap="none">
              <a:solidFill>
                <a:srgbClr val="000000"/>
              </a:solidFill>
              <a:latin typeface="Trebuchet MS"/>
              <a:ea typeface="Trebuchet MS"/>
              <a:cs typeface="Trebuchet MS"/>
              <a:sym typeface="Trebuchet MS"/>
            </a:endParaRPr>
          </a:p>
          <a:p>
            <a:pPr marL="342900" marR="0" lvl="0" indent="-251459" algn="l" rtl="0">
              <a:lnSpc>
                <a:spcPct val="100000"/>
              </a:lnSpc>
              <a:spcBef>
                <a:spcPts val="1000"/>
              </a:spcBef>
              <a:spcAft>
                <a:spcPts val="0"/>
              </a:spcAft>
              <a:buClr>
                <a:schemeClr val="accent1"/>
              </a:buClr>
              <a:buSzPts val="1440"/>
              <a:buFont typeface="Noto Sans Symbols"/>
              <a:buNone/>
            </a:pPr>
            <a:endParaRPr sz="1800" b="0" i="0" u="none" strike="noStrike" cap="none">
              <a:solidFill>
                <a:srgbClr val="3F3F3F"/>
              </a:solidFill>
              <a:latin typeface="Trebuchet MS"/>
              <a:ea typeface="Trebuchet MS"/>
              <a:cs typeface="Trebuchet MS"/>
              <a:sym typeface="Trebuchet MS"/>
            </a:endParaRPr>
          </a:p>
        </p:txBody>
      </p:sp>
      <p:sp>
        <p:nvSpPr>
          <p:cNvPr id="1318" name="Google Shape;1318;p44"/>
          <p:cNvSpPr/>
          <p:nvPr/>
        </p:nvSpPr>
        <p:spPr>
          <a:xfrm>
            <a:off x="3656209" y="2554715"/>
            <a:ext cx="2808816" cy="1371600"/>
          </a:xfrm>
          <a:prstGeom prst="roundRect">
            <a:avLst>
              <a:gd name="adj" fmla="val 16667"/>
            </a:avLst>
          </a:prstGeom>
          <a:solidFill>
            <a:srgbClr val="D5CFB8"/>
          </a:solidFill>
          <a:ln w="19050" cap="rnd"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NZ" sz="1800" b="0" i="0" u="none" strike="noStrike" cap="none">
                <a:solidFill>
                  <a:srgbClr val="000000"/>
                </a:solidFill>
                <a:latin typeface="Trebuchet MS"/>
                <a:ea typeface="Trebuchet MS"/>
                <a:cs typeface="Trebuchet MS"/>
                <a:sym typeface="Trebuchet MS"/>
              </a:rPr>
              <a:t>Competent Staff	</a:t>
            </a:r>
            <a:endParaRPr sz="1800" b="0" i="0" u="none" strike="noStrike" cap="none">
              <a:solidFill>
                <a:srgbClr val="FFFFFF"/>
              </a:solidFill>
              <a:latin typeface="Trebuchet MS"/>
              <a:ea typeface="Trebuchet MS"/>
              <a:cs typeface="Trebuchet MS"/>
              <a:sym typeface="Trebuchet MS"/>
            </a:endParaRPr>
          </a:p>
        </p:txBody>
      </p:sp>
      <p:sp>
        <p:nvSpPr>
          <p:cNvPr id="1319" name="Google Shape;1319;p44"/>
          <p:cNvSpPr/>
          <p:nvPr/>
        </p:nvSpPr>
        <p:spPr>
          <a:xfrm>
            <a:off x="2275208" y="4016419"/>
            <a:ext cx="2808816" cy="1371600"/>
          </a:xfrm>
          <a:prstGeom prst="roundRect">
            <a:avLst>
              <a:gd name="adj" fmla="val 16667"/>
            </a:avLst>
          </a:prstGeom>
          <a:solidFill>
            <a:srgbClr val="9DB7BF"/>
          </a:solidFill>
          <a:ln w="19050" cap="rnd"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NZ" sz="1800" b="0" i="0" u="none" strike="noStrike" cap="none">
                <a:solidFill>
                  <a:srgbClr val="000000"/>
                </a:solidFill>
                <a:latin typeface="Trebuchet MS"/>
                <a:ea typeface="Trebuchet MS"/>
                <a:cs typeface="Trebuchet MS"/>
                <a:sym typeface="Trebuchet MS"/>
              </a:rPr>
              <a:t>Clear roles and responsibilities </a:t>
            </a:r>
            <a:endParaRPr sz="1800" b="0" i="0" u="none" strike="noStrike" cap="none">
              <a:solidFill>
                <a:srgbClr val="FFFFFF"/>
              </a:solidFill>
              <a:latin typeface="Trebuchet MS"/>
              <a:ea typeface="Trebuchet MS"/>
              <a:cs typeface="Trebuchet MS"/>
              <a:sym typeface="Trebuchet MS"/>
            </a:endParaRPr>
          </a:p>
        </p:txBody>
      </p:sp>
      <p:sp>
        <p:nvSpPr>
          <p:cNvPr id="1320" name="Google Shape;1320;p44"/>
          <p:cNvSpPr/>
          <p:nvPr/>
        </p:nvSpPr>
        <p:spPr>
          <a:xfrm>
            <a:off x="5220861" y="4021720"/>
            <a:ext cx="2808816" cy="1371600"/>
          </a:xfrm>
          <a:prstGeom prst="roundRect">
            <a:avLst>
              <a:gd name="adj" fmla="val 16667"/>
            </a:avLst>
          </a:prstGeom>
          <a:solidFill>
            <a:srgbClr val="92D050"/>
          </a:solidFill>
          <a:ln w="19050" cap="rnd"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NZ" sz="1800" b="0" i="0" u="none" strike="noStrike" cap="none">
                <a:solidFill>
                  <a:srgbClr val="000000"/>
                </a:solidFill>
                <a:latin typeface="Trebuchet MS"/>
                <a:ea typeface="Trebuchet MS"/>
                <a:cs typeface="Trebuchet MS"/>
                <a:sym typeface="Trebuchet MS"/>
              </a:rPr>
              <a:t>Effective supervision</a:t>
            </a:r>
            <a:endParaRPr sz="1800" b="0" i="0" u="none" strike="noStrike" cap="none">
              <a:solidFill>
                <a:srgbClr val="FFFFFF"/>
              </a:solidFill>
              <a:latin typeface="Trebuchet MS"/>
              <a:ea typeface="Trebuchet MS"/>
              <a:cs typeface="Trebuchet MS"/>
              <a:sym typeface="Trebuchet MS"/>
            </a:endParaRPr>
          </a:p>
        </p:txBody>
      </p:sp>
      <p:pic>
        <p:nvPicPr>
          <p:cNvPr id="1321" name="Google Shape;1321;p44"/>
          <p:cNvPicPr preferRelativeResize="0"/>
          <p:nvPr/>
        </p:nvPicPr>
        <p:blipFill rotWithShape="1">
          <a:blip r:embed="rId3">
            <a:alphaModFix/>
          </a:blip>
          <a:srcRect/>
          <a:stretch/>
        </p:blipFill>
        <p:spPr>
          <a:xfrm>
            <a:off x="10395458" y="161213"/>
            <a:ext cx="1639869" cy="609094"/>
          </a:xfrm>
          <a:prstGeom prst="rect">
            <a:avLst/>
          </a:prstGeom>
          <a:noFill/>
          <a:ln>
            <a:noFill/>
          </a:ln>
        </p:spPr>
      </p:pic>
      <p:sp>
        <p:nvSpPr>
          <p:cNvPr id="1322" name="Google Shape;1322;p44"/>
          <p:cNvSpPr txBox="1">
            <a:spLocks noGrp="1"/>
          </p:cNvSpPr>
          <p:nvPr>
            <p:ph type="ftr" idx="11"/>
          </p:nvPr>
        </p:nvSpPr>
        <p:spPr>
          <a:xfrm>
            <a:off x="677334" y="6041412"/>
            <a:ext cx="8172303"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NZ"/>
              <a:t>An EONZ initiative with support from the Ministry of Education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ECB3-6B81-E023-078F-2B86EA5C7488}"/>
              </a:ext>
            </a:extLst>
          </p:cNvPr>
          <p:cNvSpPr>
            <a:spLocks noGrp="1"/>
          </p:cNvSpPr>
          <p:nvPr>
            <p:ph type="title"/>
          </p:nvPr>
        </p:nvSpPr>
        <p:spPr/>
        <p:txBody>
          <a:bodyPr/>
          <a:lstStyle/>
          <a:p>
            <a:r>
              <a:rPr lang="en-NZ" dirty="0"/>
              <a:t>Systems and practice go hand in hand</a:t>
            </a:r>
          </a:p>
        </p:txBody>
      </p:sp>
      <p:sp>
        <p:nvSpPr>
          <p:cNvPr id="3" name="Text Placeholder 2">
            <a:extLst>
              <a:ext uri="{FF2B5EF4-FFF2-40B4-BE49-F238E27FC236}">
                <a16:creationId xmlns:a16="http://schemas.microsoft.com/office/drawing/2014/main" id="{63791ABF-A602-DFA3-27D0-A150E9D6FFC6}"/>
              </a:ext>
            </a:extLst>
          </p:cNvPr>
          <p:cNvSpPr>
            <a:spLocks noGrp="1"/>
          </p:cNvSpPr>
          <p:nvPr>
            <p:ph type="body" idx="1"/>
          </p:nvPr>
        </p:nvSpPr>
        <p:spPr>
          <a:xfrm>
            <a:off x="677334" y="2160590"/>
            <a:ext cx="9718124" cy="3880773"/>
          </a:xfrm>
        </p:spPr>
        <p:txBody>
          <a:bodyPr>
            <a:normAutofit/>
          </a:bodyPr>
          <a:lstStyle/>
          <a:p>
            <a:pPr marL="137160" indent="0">
              <a:buNone/>
            </a:pPr>
            <a:r>
              <a:rPr lang="en-NZ" dirty="0"/>
              <a:t>Reviews of School EOTC Management Systems &amp; practice are too often showing a disconnect between good systems and good practice.</a:t>
            </a:r>
          </a:p>
          <a:p>
            <a:pPr marL="137160" indent="0">
              <a:buNone/>
            </a:pPr>
            <a:r>
              <a:rPr lang="en-NZ" dirty="0"/>
              <a:t>The paperwork won’t keep </a:t>
            </a:r>
            <a:r>
              <a:rPr lang="en-NZ" dirty="0" err="1"/>
              <a:t>ākonga</a:t>
            </a:r>
            <a:r>
              <a:rPr lang="en-NZ" dirty="0"/>
              <a:t> safe, what actions Kaiako take on the day does.</a:t>
            </a:r>
          </a:p>
          <a:p>
            <a:pPr marL="137160" indent="0">
              <a:buNone/>
            </a:pPr>
            <a:r>
              <a:rPr lang="en-NZ" dirty="0"/>
              <a:t>But, without </a:t>
            </a:r>
            <a:r>
              <a:rPr lang="en-NZ" b="1" dirty="0"/>
              <a:t>thinking critically </a:t>
            </a:r>
            <a:r>
              <a:rPr lang="en-NZ" dirty="0"/>
              <a:t>in the planning of an EOTC event, (and briefing other leaders and assistants on their role, responsibilities, and front of mind risks) – everyone can be unprepared to </a:t>
            </a:r>
            <a:r>
              <a:rPr lang="en-NZ" b="1" dirty="0"/>
              <a:t>act critically.</a:t>
            </a:r>
          </a:p>
          <a:p>
            <a:pPr marL="137160" indent="0">
              <a:buNone/>
            </a:pPr>
            <a:endParaRPr lang="en-NZ" b="1" dirty="0"/>
          </a:p>
          <a:p>
            <a:pPr marL="137160" indent="0">
              <a:buNone/>
            </a:pPr>
            <a:r>
              <a:rPr lang="en-NZ" b="1" dirty="0">
                <a:solidFill>
                  <a:srgbClr val="0070C0"/>
                </a:solidFill>
              </a:rPr>
              <a:t>Do you have a great up to date system that most of your staff struggle to complete correctly? Do they understand risk rating? Do they know that an effective supervision structure needs to be implemented not ‘ratios’ and do they know what one looks like? Do they know their role and what to do in an emergency?</a:t>
            </a:r>
          </a:p>
          <a:p>
            <a:endParaRPr lang="en-NZ" dirty="0"/>
          </a:p>
        </p:txBody>
      </p:sp>
      <p:sp>
        <p:nvSpPr>
          <p:cNvPr id="4" name="Slide Number Placeholder 3">
            <a:extLst>
              <a:ext uri="{FF2B5EF4-FFF2-40B4-BE49-F238E27FC236}">
                <a16:creationId xmlns:a16="http://schemas.microsoft.com/office/drawing/2014/main" id="{302DF6FD-A133-A7E4-DED3-3B1775D2FC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t>13</a:t>
            </a:fld>
            <a:endParaRPr lang="en-NZ"/>
          </a:p>
        </p:txBody>
      </p:sp>
      <p:pic>
        <p:nvPicPr>
          <p:cNvPr id="5" name="Google Shape;409;p22">
            <a:extLst>
              <a:ext uri="{FF2B5EF4-FFF2-40B4-BE49-F238E27FC236}">
                <a16:creationId xmlns:a16="http://schemas.microsoft.com/office/drawing/2014/main" id="{CA71EA98-2B24-EE1D-1EC9-7C3A8E5DF895}"/>
              </a:ext>
            </a:extLst>
          </p:cNvPr>
          <p:cNvPicPr preferRelativeResize="0"/>
          <p:nvPr/>
        </p:nvPicPr>
        <p:blipFill rotWithShape="1">
          <a:blip r:embed="rId2">
            <a:alphaModFix/>
          </a:blip>
          <a:srcRect/>
          <a:stretch/>
        </p:blipFill>
        <p:spPr>
          <a:xfrm>
            <a:off x="10395458" y="161213"/>
            <a:ext cx="1639869" cy="609094"/>
          </a:xfrm>
          <a:prstGeom prst="rect">
            <a:avLst/>
          </a:prstGeom>
          <a:noFill/>
          <a:ln>
            <a:noFill/>
          </a:ln>
        </p:spPr>
      </p:pic>
    </p:spTree>
    <p:extLst>
      <p:ext uri="{BB962C8B-B14F-4D97-AF65-F5344CB8AC3E}">
        <p14:creationId xmlns:p14="http://schemas.microsoft.com/office/powerpoint/2010/main" val="2959167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pic>
        <p:nvPicPr>
          <p:cNvPr id="1474" name="Google Shape;1474;g258bc616b96_0_144"/>
          <p:cNvPicPr preferRelativeResize="0"/>
          <p:nvPr/>
        </p:nvPicPr>
        <p:blipFill>
          <a:blip r:embed="rId3">
            <a:alphaModFix/>
          </a:blip>
          <a:stretch>
            <a:fillRect/>
          </a:stretch>
        </p:blipFill>
        <p:spPr>
          <a:xfrm>
            <a:off x="2763508" y="301700"/>
            <a:ext cx="6462971" cy="64629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2"/>
          <p:cNvSpPr txBox="1">
            <a:spLocks noGrp="1"/>
          </p:cNvSpPr>
          <p:nvPr>
            <p:ph type="title" idx="4294967295"/>
          </p:nvPr>
        </p:nvSpPr>
        <p:spPr>
          <a:xfrm>
            <a:off x="0" y="274638"/>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NZ" b="1"/>
              <a:t>Karakia</a:t>
            </a:r>
            <a:endParaRPr/>
          </a:p>
        </p:txBody>
      </p:sp>
      <p:pic>
        <p:nvPicPr>
          <p:cNvPr id="712" name="Google Shape;712;p2"/>
          <p:cNvPicPr preferRelativeResize="0"/>
          <p:nvPr/>
        </p:nvPicPr>
        <p:blipFill rotWithShape="1">
          <a:blip r:embed="rId3">
            <a:alphaModFix/>
          </a:blip>
          <a:srcRect/>
          <a:stretch/>
        </p:blipFill>
        <p:spPr>
          <a:xfrm>
            <a:off x="585894" y="884445"/>
            <a:ext cx="9330838" cy="5322611"/>
          </a:xfrm>
          <a:prstGeom prst="rect">
            <a:avLst/>
          </a:prstGeom>
          <a:noFill/>
          <a:ln>
            <a:noFill/>
          </a:ln>
        </p:spPr>
      </p:pic>
      <p:pic>
        <p:nvPicPr>
          <p:cNvPr id="713" name="Google Shape;713;p2"/>
          <p:cNvPicPr preferRelativeResize="0"/>
          <p:nvPr/>
        </p:nvPicPr>
        <p:blipFill rotWithShape="1">
          <a:blip r:embed="rId4">
            <a:alphaModFix/>
          </a:blip>
          <a:srcRect/>
          <a:stretch/>
        </p:blipFill>
        <p:spPr>
          <a:xfrm>
            <a:off x="10395458" y="161213"/>
            <a:ext cx="1639869" cy="60909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23f1262d946_1_7"/>
          <p:cNvSpPr txBox="1">
            <a:spLocks noGrp="1"/>
          </p:cNvSpPr>
          <p:nvPr>
            <p:ph type="sldNum" idx="12"/>
          </p:nvPr>
        </p:nvSpPr>
        <p:spPr>
          <a:xfrm>
            <a:off x="8590665" y="6041412"/>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NZ"/>
              <a:t>3</a:t>
            </a:fld>
            <a:endParaRPr/>
          </a:p>
        </p:txBody>
      </p:sp>
      <p:sp>
        <p:nvSpPr>
          <p:cNvPr id="313" name="Google Shape;313;g23f1262d946_1_7"/>
          <p:cNvSpPr txBox="1">
            <a:spLocks noGrp="1"/>
          </p:cNvSpPr>
          <p:nvPr>
            <p:ph type="title"/>
          </p:nvPr>
        </p:nvSpPr>
        <p:spPr>
          <a:xfrm>
            <a:off x="677324" y="1498600"/>
            <a:ext cx="4293900" cy="1278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NZ" sz="2900"/>
              <a:t>2023 update. </a:t>
            </a:r>
            <a:endParaRPr sz="2900"/>
          </a:p>
          <a:p>
            <a:pPr marL="0" lvl="0" indent="0" algn="l" rtl="0">
              <a:spcBef>
                <a:spcPts val="0"/>
              </a:spcBef>
              <a:spcAft>
                <a:spcPts val="0"/>
              </a:spcAft>
              <a:buNone/>
            </a:pPr>
            <a:r>
              <a:rPr lang="en-NZ" sz="2900"/>
              <a:t>What has changed? </a:t>
            </a:r>
            <a:endParaRPr sz="2900"/>
          </a:p>
        </p:txBody>
      </p:sp>
      <p:sp>
        <p:nvSpPr>
          <p:cNvPr id="314" name="Google Shape;314;g23f1262d946_1_7"/>
          <p:cNvSpPr txBox="1">
            <a:spLocks noGrp="1"/>
          </p:cNvSpPr>
          <p:nvPr>
            <p:ph type="body" idx="1"/>
          </p:nvPr>
        </p:nvSpPr>
        <p:spPr>
          <a:xfrm>
            <a:off x="5202439" y="514986"/>
            <a:ext cx="4513500" cy="5526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315" name="Google Shape;315;g23f1262d946_1_7"/>
          <p:cNvSpPr txBox="1">
            <a:spLocks noGrp="1"/>
          </p:cNvSpPr>
          <p:nvPr>
            <p:ph type="body" idx="2"/>
          </p:nvPr>
        </p:nvSpPr>
        <p:spPr>
          <a:xfrm>
            <a:off x="677335" y="2777069"/>
            <a:ext cx="3854400" cy="2584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NZ" sz="2700" dirty="0"/>
              <a:t>A Tool Kit guide</a:t>
            </a:r>
            <a:endParaRPr sz="2700" dirty="0"/>
          </a:p>
          <a:p>
            <a:pPr marL="0" lvl="0" indent="0" algn="l" rtl="0">
              <a:spcBef>
                <a:spcPts val="1000"/>
              </a:spcBef>
              <a:spcAft>
                <a:spcPts val="0"/>
              </a:spcAft>
              <a:buNone/>
            </a:pPr>
            <a:r>
              <a:rPr lang="en-NZ" sz="2700" dirty="0"/>
              <a:t>EOTC coordinator tools</a:t>
            </a:r>
            <a:endParaRPr sz="2700" dirty="0"/>
          </a:p>
          <a:p>
            <a:pPr marL="0" indent="0"/>
            <a:r>
              <a:rPr lang="en-NZ" sz="2700" dirty="0"/>
              <a:t>A set of examples</a:t>
            </a:r>
          </a:p>
          <a:p>
            <a:pPr marL="0" indent="0"/>
            <a:r>
              <a:rPr lang="en-NZ" sz="2700" dirty="0"/>
              <a:t>(Better formatting)</a:t>
            </a:r>
          </a:p>
          <a:p>
            <a:pPr marL="0" lvl="0" indent="0" algn="l" rtl="0">
              <a:spcBef>
                <a:spcPts val="1000"/>
              </a:spcBef>
              <a:spcAft>
                <a:spcPts val="0"/>
              </a:spcAft>
              <a:buNone/>
            </a:pPr>
            <a:endParaRPr sz="2700" dirty="0"/>
          </a:p>
          <a:p>
            <a:pPr marL="0" lvl="0" indent="0" algn="l" rtl="0">
              <a:spcBef>
                <a:spcPts val="1000"/>
              </a:spcBef>
              <a:spcAft>
                <a:spcPts val="0"/>
              </a:spcAft>
              <a:buNone/>
            </a:pPr>
            <a:r>
              <a:rPr lang="en-NZ" sz="2700" dirty="0"/>
              <a:t>Linked </a:t>
            </a:r>
            <a:r>
              <a:rPr lang="en-NZ" sz="2700" u="sng" dirty="0">
                <a:solidFill>
                  <a:schemeClr val="hlink"/>
                </a:solidFill>
                <a:hlinkClick r:id="rId3"/>
              </a:rPr>
              <a:t>Here</a:t>
            </a:r>
            <a:endParaRPr sz="2700" dirty="0"/>
          </a:p>
          <a:p>
            <a:pPr marL="0" lvl="0" indent="0" algn="l" rtl="0">
              <a:spcBef>
                <a:spcPts val="1000"/>
              </a:spcBef>
              <a:spcAft>
                <a:spcPts val="0"/>
              </a:spcAft>
              <a:buNone/>
            </a:pPr>
            <a:endParaRPr sz="2700" dirty="0"/>
          </a:p>
        </p:txBody>
      </p:sp>
      <p:pic>
        <p:nvPicPr>
          <p:cNvPr id="316" name="Google Shape;316;g23f1262d946_1_7"/>
          <p:cNvPicPr preferRelativeResize="0"/>
          <p:nvPr/>
        </p:nvPicPr>
        <p:blipFill>
          <a:blip r:embed="rId4">
            <a:alphaModFix/>
          </a:blip>
          <a:stretch>
            <a:fillRect/>
          </a:stretch>
        </p:blipFill>
        <p:spPr>
          <a:xfrm>
            <a:off x="5278658" y="89884"/>
            <a:ext cx="4513501" cy="6376474"/>
          </a:xfrm>
          <a:prstGeom prst="rect">
            <a:avLst/>
          </a:prstGeom>
          <a:noFill/>
          <a:ln>
            <a:noFill/>
          </a:ln>
        </p:spPr>
      </p:pic>
      <p:pic>
        <p:nvPicPr>
          <p:cNvPr id="317" name="Google Shape;317;g23f1262d946_1_7"/>
          <p:cNvPicPr preferRelativeResize="0"/>
          <p:nvPr/>
        </p:nvPicPr>
        <p:blipFill rotWithShape="1">
          <a:blip r:embed="rId5">
            <a:alphaModFix/>
          </a:blip>
          <a:srcRect/>
          <a:stretch/>
        </p:blipFill>
        <p:spPr>
          <a:xfrm>
            <a:off x="10395458" y="161213"/>
            <a:ext cx="1639869" cy="60909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23f1262d946_1_19"/>
          <p:cNvSpPr txBox="1">
            <a:spLocks noGrp="1"/>
          </p:cNvSpPr>
          <p:nvPr>
            <p:ph type="title"/>
          </p:nvPr>
        </p:nvSpPr>
        <p:spPr>
          <a:xfrm>
            <a:off x="677335" y="609600"/>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NZ"/>
              <a:t>Let’s take a quick look at what is in it</a:t>
            </a:r>
            <a:endParaRPr/>
          </a:p>
        </p:txBody>
      </p:sp>
      <p:sp>
        <p:nvSpPr>
          <p:cNvPr id="324" name="Google Shape;324;g23f1262d946_1_19"/>
          <p:cNvSpPr txBox="1">
            <a:spLocks noGrp="1"/>
          </p:cNvSpPr>
          <p:nvPr>
            <p:ph type="body" idx="1"/>
          </p:nvPr>
        </p:nvSpPr>
        <p:spPr>
          <a:xfrm>
            <a:off x="677335" y="2160590"/>
            <a:ext cx="8596800" cy="3880800"/>
          </a:xfrm>
          <a:prstGeom prst="rect">
            <a:avLst/>
          </a:prstGeom>
        </p:spPr>
        <p:txBody>
          <a:bodyPr spcFirstLastPara="1" wrap="square" lIns="91425" tIns="45700" rIns="91425" bIns="45700" anchor="t" anchorCtr="0">
            <a:normAutofit/>
          </a:bodyPr>
          <a:lstStyle/>
          <a:p>
            <a:pPr marL="0" lvl="0" indent="0" algn="l" rtl="0">
              <a:lnSpc>
                <a:spcPct val="150000"/>
              </a:lnSpc>
              <a:spcBef>
                <a:spcPts val="1000"/>
              </a:spcBef>
              <a:spcAft>
                <a:spcPts val="0"/>
              </a:spcAft>
              <a:buNone/>
            </a:pPr>
            <a:r>
              <a:rPr lang="en-NZ" sz="2500"/>
              <a:t>1 Safety Management Plan</a:t>
            </a:r>
            <a:endParaRPr sz="2500"/>
          </a:p>
          <a:p>
            <a:pPr marL="0" lvl="0" indent="0" algn="l" rtl="0">
              <a:lnSpc>
                <a:spcPct val="150000"/>
              </a:lnSpc>
              <a:spcBef>
                <a:spcPts val="1000"/>
              </a:spcBef>
              <a:spcAft>
                <a:spcPts val="0"/>
              </a:spcAft>
              <a:buNone/>
            </a:pPr>
            <a:r>
              <a:rPr lang="en-NZ" sz="2500"/>
              <a:t>2 EOTC Procedures </a:t>
            </a:r>
            <a:endParaRPr sz="2500"/>
          </a:p>
          <a:p>
            <a:pPr marL="0" lvl="0" indent="0" algn="l" rtl="0">
              <a:lnSpc>
                <a:spcPct val="150000"/>
              </a:lnSpc>
              <a:spcBef>
                <a:spcPts val="1000"/>
              </a:spcBef>
              <a:spcAft>
                <a:spcPts val="0"/>
              </a:spcAft>
              <a:buNone/>
            </a:pPr>
            <a:r>
              <a:rPr lang="en-NZ" sz="2500"/>
              <a:t>3 Tool kit templates</a:t>
            </a:r>
            <a:endParaRPr sz="2500"/>
          </a:p>
          <a:p>
            <a:pPr marL="0" lvl="0" indent="0" algn="l" rtl="0">
              <a:lnSpc>
                <a:spcPct val="150000"/>
              </a:lnSpc>
              <a:spcBef>
                <a:spcPts val="1000"/>
              </a:spcBef>
              <a:spcAft>
                <a:spcPts val="0"/>
              </a:spcAft>
              <a:buNone/>
            </a:pPr>
            <a:r>
              <a:rPr lang="en-NZ" sz="2500"/>
              <a:t>4 Examples - for a Y10 multi-day camp</a:t>
            </a:r>
            <a:endParaRPr sz="2500"/>
          </a:p>
          <a:p>
            <a:pPr marL="0" lvl="0" indent="0" algn="l" rtl="0">
              <a:lnSpc>
                <a:spcPct val="150000"/>
              </a:lnSpc>
              <a:spcBef>
                <a:spcPts val="1000"/>
              </a:spcBef>
              <a:spcAft>
                <a:spcPts val="0"/>
              </a:spcAft>
              <a:buNone/>
            </a:pPr>
            <a:r>
              <a:rPr lang="en-NZ" sz="2500"/>
              <a:t>5 EOTC coordinator templates</a:t>
            </a:r>
            <a:endParaRPr sz="2500"/>
          </a:p>
          <a:p>
            <a:pPr marL="0" lvl="0" indent="0" algn="l" rtl="0">
              <a:spcBef>
                <a:spcPts val="1000"/>
              </a:spcBef>
              <a:spcAft>
                <a:spcPts val="0"/>
              </a:spcAft>
              <a:buNone/>
            </a:pPr>
            <a:endParaRPr/>
          </a:p>
        </p:txBody>
      </p:sp>
      <p:sp>
        <p:nvSpPr>
          <p:cNvPr id="325" name="Google Shape;325;g23f1262d946_1_19"/>
          <p:cNvSpPr txBox="1">
            <a:spLocks noGrp="1"/>
          </p:cNvSpPr>
          <p:nvPr>
            <p:ph type="sldNum" idx="12"/>
          </p:nvPr>
        </p:nvSpPr>
        <p:spPr>
          <a:xfrm>
            <a:off x="8590665" y="6041412"/>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NZ"/>
              <a:t>4</a:t>
            </a:fld>
            <a:endParaRPr/>
          </a:p>
        </p:txBody>
      </p:sp>
      <p:pic>
        <p:nvPicPr>
          <p:cNvPr id="326" name="Google Shape;326;g23f1262d946_1_19"/>
          <p:cNvPicPr preferRelativeResize="0"/>
          <p:nvPr/>
        </p:nvPicPr>
        <p:blipFill rotWithShape="1">
          <a:blip r:embed="rId3">
            <a:alphaModFix/>
          </a:blip>
          <a:srcRect/>
          <a:stretch/>
        </p:blipFill>
        <p:spPr>
          <a:xfrm>
            <a:off x="10395458" y="161213"/>
            <a:ext cx="1639869" cy="60909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6591F6-DF1B-BFD6-0797-A28640D20D2A}"/>
              </a:ext>
            </a:extLst>
          </p:cNvPr>
          <p:cNvSpPr>
            <a:spLocks noGrp="1"/>
          </p:cNvSpPr>
          <p:nvPr>
            <p:ph type="title"/>
          </p:nvPr>
        </p:nvSpPr>
        <p:spPr/>
        <p:txBody>
          <a:bodyPr wrap="square" anchor="b">
            <a:normAutofit/>
          </a:bodyPr>
          <a:lstStyle/>
          <a:p>
            <a:r>
              <a:rPr lang="en-NZ" dirty="0"/>
              <a:t>Digging deeper – what else?</a:t>
            </a:r>
          </a:p>
        </p:txBody>
      </p:sp>
      <p:sp>
        <p:nvSpPr>
          <p:cNvPr id="10" name="Subtitle 2">
            <a:extLst>
              <a:ext uri="{FF2B5EF4-FFF2-40B4-BE49-F238E27FC236}">
                <a16:creationId xmlns:a16="http://schemas.microsoft.com/office/drawing/2014/main" id="{E6BDB7B1-702C-8284-3369-EBEBB3BA778C}"/>
              </a:ext>
            </a:extLst>
          </p:cNvPr>
          <p:cNvSpPr>
            <a:spLocks noGrp="1"/>
          </p:cNvSpPr>
          <p:nvPr>
            <p:ph type="body" idx="1"/>
          </p:nvPr>
        </p:nvSpPr>
        <p:spPr>
          <a:xfrm>
            <a:off x="415600" y="2463281"/>
            <a:ext cx="11360700" cy="3628551"/>
          </a:xfrm>
        </p:spPr>
        <p:txBody>
          <a:bodyPr>
            <a:normAutofit/>
          </a:bodyPr>
          <a:lstStyle/>
          <a:p>
            <a:pPr marL="594360" indent="-457200">
              <a:buFont typeface="+mj-lt"/>
              <a:buAutoNum type="arabicPeriod"/>
            </a:pPr>
            <a:r>
              <a:rPr lang="en-US" sz="2400" dirty="0"/>
              <a:t>Operational limits and weather dependence</a:t>
            </a:r>
          </a:p>
          <a:p>
            <a:pPr marL="594360" indent="-457200">
              <a:buFont typeface="+mj-lt"/>
              <a:buAutoNum type="arabicPeriod"/>
            </a:pPr>
            <a:r>
              <a:rPr lang="en-US" sz="2400" dirty="0"/>
              <a:t>Inclusion and Diversity</a:t>
            </a:r>
          </a:p>
          <a:p>
            <a:pPr marL="594360" indent="-457200">
              <a:buFont typeface="+mj-lt"/>
              <a:buAutoNum type="arabicPeriod"/>
            </a:pPr>
            <a:r>
              <a:rPr lang="en-US" sz="2400" dirty="0"/>
              <a:t>Change in risk rating matrix</a:t>
            </a:r>
          </a:p>
          <a:p>
            <a:pPr marL="594360" indent="-457200">
              <a:buFont typeface="+mj-lt"/>
              <a:buAutoNum type="arabicPeriod"/>
            </a:pPr>
            <a:r>
              <a:rPr lang="en-US" sz="2400" dirty="0"/>
              <a:t>Determining activity and staff competencies</a:t>
            </a:r>
          </a:p>
        </p:txBody>
      </p:sp>
      <p:sp>
        <p:nvSpPr>
          <p:cNvPr id="4" name="Slide Number Placeholder 3">
            <a:extLst>
              <a:ext uri="{FF2B5EF4-FFF2-40B4-BE49-F238E27FC236}">
                <a16:creationId xmlns:a16="http://schemas.microsoft.com/office/drawing/2014/main" id="{3C18598D-1740-A16B-DC39-8945481A95F4}"/>
              </a:ext>
            </a:extLst>
          </p:cNvPr>
          <p:cNvSpPr>
            <a:spLocks noGrp="1"/>
          </p:cNvSpPr>
          <p:nvPr>
            <p:ph type="sldNum" idx="12"/>
          </p:nvPr>
        </p:nvSpPr>
        <p:spPr/>
        <p:txBody>
          <a:bodyPr wrap="square" anchor="ctr">
            <a:normAutofit/>
          </a:bodyPr>
          <a:lstStyle/>
          <a:p>
            <a:pPr marL="0" lvl="0" indent="0" rtl="0">
              <a:spcBef>
                <a:spcPts val="0"/>
              </a:spcBef>
              <a:spcAft>
                <a:spcPts val="600"/>
              </a:spcAft>
              <a:buNone/>
            </a:pPr>
            <a:fld id="{00000000-1234-1234-1234-123412341234}" type="slidenum">
              <a:rPr lang="en-NZ" smtClean="0"/>
              <a:pPr marL="0" lvl="0" indent="0" rtl="0">
                <a:spcBef>
                  <a:spcPts val="0"/>
                </a:spcBef>
                <a:spcAft>
                  <a:spcPts val="600"/>
                </a:spcAft>
                <a:buNone/>
              </a:pPr>
              <a:t>5</a:t>
            </a:fld>
            <a:endParaRPr lang="en-NZ"/>
          </a:p>
        </p:txBody>
      </p:sp>
      <p:pic>
        <p:nvPicPr>
          <p:cNvPr id="6" name="Google Shape;409;p22">
            <a:extLst>
              <a:ext uri="{FF2B5EF4-FFF2-40B4-BE49-F238E27FC236}">
                <a16:creationId xmlns:a16="http://schemas.microsoft.com/office/drawing/2014/main" id="{7D408412-413E-FED6-A247-1A4A73FFB7DC}"/>
              </a:ext>
            </a:extLst>
          </p:cNvPr>
          <p:cNvPicPr preferRelativeResize="0"/>
          <p:nvPr/>
        </p:nvPicPr>
        <p:blipFill rotWithShape="1">
          <a:blip r:embed="rId2">
            <a:alphaModFix/>
          </a:blip>
          <a:srcRect/>
          <a:stretch/>
        </p:blipFill>
        <p:spPr>
          <a:xfrm>
            <a:off x="10395458" y="161213"/>
            <a:ext cx="1639869" cy="609094"/>
          </a:xfrm>
          <a:prstGeom prst="rect">
            <a:avLst/>
          </a:prstGeom>
          <a:noFill/>
          <a:ln>
            <a:noFill/>
          </a:ln>
        </p:spPr>
      </p:pic>
    </p:spTree>
    <p:extLst>
      <p:ext uri="{BB962C8B-B14F-4D97-AF65-F5344CB8AC3E}">
        <p14:creationId xmlns:p14="http://schemas.microsoft.com/office/powerpoint/2010/main" val="2442015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g23d3bac2063_0_1"/>
          <p:cNvSpPr txBox="1">
            <a:spLocks noGrp="1"/>
          </p:cNvSpPr>
          <p:nvPr>
            <p:ph type="title"/>
          </p:nvPr>
        </p:nvSpPr>
        <p:spPr>
          <a:xfrm>
            <a:off x="677335" y="609600"/>
            <a:ext cx="8596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600"/>
              <a:buNone/>
            </a:pPr>
            <a:endParaRPr/>
          </a:p>
        </p:txBody>
      </p:sp>
      <p:sp>
        <p:nvSpPr>
          <p:cNvPr id="507" name="Google Shape;507;g23d3bac2063_0_1"/>
          <p:cNvSpPr txBox="1">
            <a:spLocks noGrp="1"/>
          </p:cNvSpPr>
          <p:nvPr>
            <p:ph type="body" idx="1"/>
          </p:nvPr>
        </p:nvSpPr>
        <p:spPr>
          <a:xfrm>
            <a:off x="677335" y="2160590"/>
            <a:ext cx="8596800" cy="388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1440"/>
              <a:buNone/>
            </a:pPr>
            <a:endParaRPr/>
          </a:p>
        </p:txBody>
      </p:sp>
      <p:sp>
        <p:nvSpPr>
          <p:cNvPr id="508" name="Google Shape;508;g23d3bac2063_0_1"/>
          <p:cNvSpPr txBox="1">
            <a:spLocks noGrp="1"/>
          </p:cNvSpPr>
          <p:nvPr>
            <p:ph type="sldNum" idx="12"/>
          </p:nvPr>
        </p:nvSpPr>
        <p:spPr>
          <a:xfrm>
            <a:off x="8590665" y="6041412"/>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NZ"/>
              <a:t>6</a:t>
            </a:fld>
            <a:endParaRPr/>
          </a:p>
        </p:txBody>
      </p:sp>
      <p:pic>
        <p:nvPicPr>
          <p:cNvPr id="509" name="Google Shape;509;g23d3bac2063_0_1"/>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 name="Google Shape;409;p22">
            <a:extLst>
              <a:ext uri="{FF2B5EF4-FFF2-40B4-BE49-F238E27FC236}">
                <a16:creationId xmlns:a16="http://schemas.microsoft.com/office/drawing/2014/main" id="{DB864ADE-C9C8-1C84-7C88-BC92947FF0B1}"/>
              </a:ext>
            </a:extLst>
          </p:cNvPr>
          <p:cNvPicPr preferRelativeResize="0"/>
          <p:nvPr/>
        </p:nvPicPr>
        <p:blipFill rotWithShape="1">
          <a:blip r:embed="rId4">
            <a:alphaModFix/>
          </a:blip>
          <a:srcRect/>
          <a:stretch/>
        </p:blipFill>
        <p:spPr>
          <a:xfrm>
            <a:off x="10395458" y="161213"/>
            <a:ext cx="1639869" cy="6090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ECB3-6B81-E023-078F-2B86EA5C7488}"/>
              </a:ext>
            </a:extLst>
          </p:cNvPr>
          <p:cNvSpPr>
            <a:spLocks noGrp="1"/>
          </p:cNvSpPr>
          <p:nvPr>
            <p:ph type="title"/>
          </p:nvPr>
        </p:nvSpPr>
        <p:spPr/>
        <p:txBody>
          <a:bodyPr/>
          <a:lstStyle/>
          <a:p>
            <a:r>
              <a:rPr lang="en-NZ" dirty="0"/>
              <a:t>Operational limits</a:t>
            </a:r>
          </a:p>
        </p:txBody>
      </p:sp>
      <p:sp>
        <p:nvSpPr>
          <p:cNvPr id="3" name="Text Placeholder 2">
            <a:extLst>
              <a:ext uri="{FF2B5EF4-FFF2-40B4-BE49-F238E27FC236}">
                <a16:creationId xmlns:a16="http://schemas.microsoft.com/office/drawing/2014/main" id="{63791ABF-A602-DFA3-27D0-A150E9D6FFC6}"/>
              </a:ext>
            </a:extLst>
          </p:cNvPr>
          <p:cNvSpPr>
            <a:spLocks noGrp="1"/>
          </p:cNvSpPr>
          <p:nvPr>
            <p:ph type="body" idx="1"/>
          </p:nvPr>
        </p:nvSpPr>
        <p:spPr/>
        <p:txBody>
          <a:bodyPr/>
          <a:lstStyle/>
          <a:p>
            <a:pPr marL="137160" indent="0">
              <a:buNone/>
            </a:pPr>
            <a:r>
              <a:rPr lang="en-NZ" dirty="0"/>
              <a:t>Refer EOTC forms: </a:t>
            </a:r>
          </a:p>
          <a:p>
            <a:r>
              <a:rPr lang="en-NZ" dirty="0"/>
              <a:t>3A, 3B, 3C Standard Operating Procedures – “Operational Limits” page 2) Activity proposal, approval &amp; intentions – “Weather Planning” (page 2)</a:t>
            </a:r>
          </a:p>
          <a:p>
            <a:r>
              <a:rPr lang="en-NZ" dirty="0"/>
              <a:t>2 Risk Assessment &amp; Supervision – “..environmental operational limits..” (p3)</a:t>
            </a:r>
          </a:p>
          <a:p>
            <a:endParaRPr lang="en-NZ" dirty="0"/>
          </a:p>
          <a:p>
            <a:endParaRPr lang="en-NZ" dirty="0"/>
          </a:p>
        </p:txBody>
      </p:sp>
      <p:sp>
        <p:nvSpPr>
          <p:cNvPr id="4" name="Slide Number Placeholder 3">
            <a:extLst>
              <a:ext uri="{FF2B5EF4-FFF2-40B4-BE49-F238E27FC236}">
                <a16:creationId xmlns:a16="http://schemas.microsoft.com/office/drawing/2014/main" id="{302DF6FD-A133-A7E4-DED3-3B1775D2FC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t>7</a:t>
            </a:fld>
            <a:endParaRPr lang="en-NZ"/>
          </a:p>
        </p:txBody>
      </p:sp>
      <p:pic>
        <p:nvPicPr>
          <p:cNvPr id="5" name="Google Shape;409;p22">
            <a:extLst>
              <a:ext uri="{FF2B5EF4-FFF2-40B4-BE49-F238E27FC236}">
                <a16:creationId xmlns:a16="http://schemas.microsoft.com/office/drawing/2014/main" id="{67AC1A91-0ADE-82F4-D5B3-14E1390BCD17}"/>
              </a:ext>
            </a:extLst>
          </p:cNvPr>
          <p:cNvPicPr preferRelativeResize="0"/>
          <p:nvPr/>
        </p:nvPicPr>
        <p:blipFill rotWithShape="1">
          <a:blip r:embed="rId2">
            <a:alphaModFix/>
          </a:blip>
          <a:srcRect/>
          <a:stretch/>
        </p:blipFill>
        <p:spPr>
          <a:xfrm>
            <a:off x="10395458" y="161213"/>
            <a:ext cx="1639869" cy="609094"/>
          </a:xfrm>
          <a:prstGeom prst="rect">
            <a:avLst/>
          </a:prstGeom>
          <a:noFill/>
          <a:ln>
            <a:noFill/>
          </a:ln>
        </p:spPr>
      </p:pic>
    </p:spTree>
    <p:extLst>
      <p:ext uri="{BB962C8B-B14F-4D97-AF65-F5344CB8AC3E}">
        <p14:creationId xmlns:p14="http://schemas.microsoft.com/office/powerpoint/2010/main" val="2434838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ECB3-6B81-E023-078F-2B86EA5C7488}"/>
              </a:ext>
            </a:extLst>
          </p:cNvPr>
          <p:cNvSpPr>
            <a:spLocks noGrp="1"/>
          </p:cNvSpPr>
          <p:nvPr>
            <p:ph type="title"/>
          </p:nvPr>
        </p:nvSpPr>
        <p:spPr/>
        <p:txBody>
          <a:bodyPr/>
          <a:lstStyle/>
          <a:p>
            <a:r>
              <a:rPr lang="en-NZ" dirty="0"/>
              <a:t>Weather dependence</a:t>
            </a:r>
          </a:p>
        </p:txBody>
      </p:sp>
      <p:sp>
        <p:nvSpPr>
          <p:cNvPr id="3" name="Text Placeholder 2">
            <a:extLst>
              <a:ext uri="{FF2B5EF4-FFF2-40B4-BE49-F238E27FC236}">
                <a16:creationId xmlns:a16="http://schemas.microsoft.com/office/drawing/2014/main" id="{63791ABF-A602-DFA3-27D0-A150E9D6FFC6}"/>
              </a:ext>
            </a:extLst>
          </p:cNvPr>
          <p:cNvSpPr>
            <a:spLocks noGrp="1"/>
          </p:cNvSpPr>
          <p:nvPr>
            <p:ph type="body" idx="1"/>
          </p:nvPr>
        </p:nvSpPr>
        <p:spPr/>
        <p:txBody>
          <a:bodyPr/>
          <a:lstStyle/>
          <a:p>
            <a:pPr marL="137160" indent="0">
              <a:buNone/>
            </a:pPr>
            <a:r>
              <a:rPr lang="en-NZ" dirty="0"/>
              <a:t>Refer EOTC forms: </a:t>
            </a:r>
          </a:p>
          <a:p>
            <a:r>
              <a:rPr lang="en-NZ" dirty="0"/>
              <a:t>1 Activity proposal, approval &amp; intentions – “Weather Planning” (page 2)</a:t>
            </a:r>
          </a:p>
          <a:p>
            <a:r>
              <a:rPr lang="en-NZ" dirty="0"/>
              <a:t>2 Risk Assessment &amp; Supervision – “Is this activity weather dependent?” (p3)</a:t>
            </a:r>
          </a:p>
          <a:p>
            <a:r>
              <a:rPr lang="en-NZ" dirty="0"/>
              <a:t>3 Standard Operating Procedures – Section B: </a:t>
            </a:r>
            <a:r>
              <a:rPr lang="en-NZ" dirty="0">
                <a:latin typeface="Trebuchet MS" panose="020B0603020202020204" pitchFamily="34" charset="0"/>
              </a:rPr>
              <a:t>“</a:t>
            </a:r>
            <a:r>
              <a:rPr lang="en-US" sz="1800" i="0" u="none" strike="noStrike" dirty="0">
                <a:solidFill>
                  <a:srgbClr val="434343"/>
                </a:solidFill>
                <a:effectLst/>
                <a:latin typeface="Trebuchet MS" panose="020B0603020202020204" pitchFamily="34" charset="0"/>
              </a:rPr>
              <a:t>Site, Event and Group Specific Info” (p4)</a:t>
            </a:r>
            <a:endParaRPr lang="en-NZ" dirty="0">
              <a:latin typeface="Trebuchet MS" panose="020B0603020202020204" pitchFamily="34" charset="0"/>
            </a:endParaRPr>
          </a:p>
          <a:p>
            <a:endParaRPr lang="en-NZ" dirty="0"/>
          </a:p>
          <a:p>
            <a:endParaRPr lang="en-NZ" dirty="0"/>
          </a:p>
        </p:txBody>
      </p:sp>
      <p:sp>
        <p:nvSpPr>
          <p:cNvPr id="4" name="Slide Number Placeholder 3">
            <a:extLst>
              <a:ext uri="{FF2B5EF4-FFF2-40B4-BE49-F238E27FC236}">
                <a16:creationId xmlns:a16="http://schemas.microsoft.com/office/drawing/2014/main" id="{302DF6FD-A133-A7E4-DED3-3B1775D2FC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t>8</a:t>
            </a:fld>
            <a:endParaRPr lang="en-NZ"/>
          </a:p>
        </p:txBody>
      </p:sp>
      <p:pic>
        <p:nvPicPr>
          <p:cNvPr id="5" name="Google Shape;409;p22">
            <a:extLst>
              <a:ext uri="{FF2B5EF4-FFF2-40B4-BE49-F238E27FC236}">
                <a16:creationId xmlns:a16="http://schemas.microsoft.com/office/drawing/2014/main" id="{8C91E660-4296-2F12-6A9C-E8A419F6ED26}"/>
              </a:ext>
            </a:extLst>
          </p:cNvPr>
          <p:cNvPicPr preferRelativeResize="0"/>
          <p:nvPr/>
        </p:nvPicPr>
        <p:blipFill rotWithShape="1">
          <a:blip r:embed="rId2">
            <a:alphaModFix/>
          </a:blip>
          <a:srcRect/>
          <a:stretch/>
        </p:blipFill>
        <p:spPr>
          <a:xfrm>
            <a:off x="10395458" y="161213"/>
            <a:ext cx="1639869" cy="609094"/>
          </a:xfrm>
          <a:prstGeom prst="rect">
            <a:avLst/>
          </a:prstGeom>
          <a:noFill/>
          <a:ln>
            <a:noFill/>
          </a:ln>
        </p:spPr>
      </p:pic>
    </p:spTree>
    <p:extLst>
      <p:ext uri="{BB962C8B-B14F-4D97-AF65-F5344CB8AC3E}">
        <p14:creationId xmlns:p14="http://schemas.microsoft.com/office/powerpoint/2010/main" val="2835017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ECB3-6B81-E023-078F-2B86EA5C7488}"/>
              </a:ext>
            </a:extLst>
          </p:cNvPr>
          <p:cNvSpPr>
            <a:spLocks noGrp="1"/>
          </p:cNvSpPr>
          <p:nvPr>
            <p:ph type="title"/>
          </p:nvPr>
        </p:nvSpPr>
        <p:spPr/>
        <p:txBody>
          <a:bodyPr/>
          <a:lstStyle/>
          <a:p>
            <a:r>
              <a:rPr lang="en-NZ" dirty="0"/>
              <a:t>Inclusion and Diversity</a:t>
            </a:r>
          </a:p>
        </p:txBody>
      </p:sp>
      <p:sp>
        <p:nvSpPr>
          <p:cNvPr id="3" name="Text Placeholder 2">
            <a:extLst>
              <a:ext uri="{FF2B5EF4-FFF2-40B4-BE49-F238E27FC236}">
                <a16:creationId xmlns:a16="http://schemas.microsoft.com/office/drawing/2014/main" id="{63791ABF-A602-DFA3-27D0-A150E9D6FFC6}"/>
              </a:ext>
            </a:extLst>
          </p:cNvPr>
          <p:cNvSpPr>
            <a:spLocks noGrp="1"/>
          </p:cNvSpPr>
          <p:nvPr>
            <p:ph type="body" idx="1"/>
          </p:nvPr>
        </p:nvSpPr>
        <p:spPr>
          <a:xfrm>
            <a:off x="677334" y="2160590"/>
            <a:ext cx="9718124" cy="3880773"/>
          </a:xfrm>
        </p:spPr>
        <p:txBody>
          <a:bodyPr/>
          <a:lstStyle/>
          <a:p>
            <a:pPr marL="137160" indent="0">
              <a:buNone/>
            </a:pPr>
            <a:r>
              <a:rPr lang="en-NZ" dirty="0"/>
              <a:t>Refer EOTC forms: </a:t>
            </a:r>
          </a:p>
          <a:p>
            <a:r>
              <a:rPr lang="en-NZ" dirty="0"/>
              <a:t>11 Individual </a:t>
            </a:r>
            <a:r>
              <a:rPr lang="en-NZ" dirty="0" err="1"/>
              <a:t>Ākonga</a:t>
            </a:r>
            <a:r>
              <a:rPr lang="en-NZ" dirty="0"/>
              <a:t> Support Planning</a:t>
            </a:r>
          </a:p>
          <a:p>
            <a:r>
              <a:rPr lang="en-NZ" dirty="0"/>
              <a:t>1 Activity proposal, approval &amp; intentions – “Supervision requirements” (page 2)</a:t>
            </a:r>
          </a:p>
          <a:p>
            <a:r>
              <a:rPr lang="en-NZ" dirty="0"/>
              <a:t>2 Risk Assessment &amp; Supervision – “</a:t>
            </a:r>
            <a:r>
              <a:rPr lang="en-NZ" dirty="0" err="1"/>
              <a:t>Ākonga</a:t>
            </a:r>
            <a:r>
              <a:rPr lang="en-NZ" dirty="0"/>
              <a:t> with additional needs” (p2)</a:t>
            </a:r>
          </a:p>
          <a:p>
            <a:r>
              <a:rPr lang="en-NZ" dirty="0"/>
              <a:t>3 Standard Operating Procedures – Section B: </a:t>
            </a:r>
            <a:r>
              <a:rPr lang="en-NZ" dirty="0">
                <a:latin typeface="Trebuchet MS" panose="020B0603020202020204" pitchFamily="34" charset="0"/>
              </a:rPr>
              <a:t>“</a:t>
            </a:r>
            <a:r>
              <a:rPr lang="en-US" sz="1800" i="0" u="none" strike="noStrike" dirty="0">
                <a:solidFill>
                  <a:srgbClr val="434343"/>
                </a:solidFill>
                <a:effectLst/>
                <a:latin typeface="Trebuchet MS" panose="020B0603020202020204" pitchFamily="34" charset="0"/>
              </a:rPr>
              <a:t>Participants needing extra support” (p4)</a:t>
            </a:r>
            <a:endParaRPr lang="en-NZ" dirty="0">
              <a:latin typeface="Trebuchet MS" panose="020B0603020202020204" pitchFamily="34" charset="0"/>
            </a:endParaRPr>
          </a:p>
          <a:p>
            <a:endParaRPr lang="en-NZ" dirty="0"/>
          </a:p>
          <a:p>
            <a:endParaRPr lang="en-NZ" dirty="0"/>
          </a:p>
        </p:txBody>
      </p:sp>
      <p:sp>
        <p:nvSpPr>
          <p:cNvPr id="4" name="Slide Number Placeholder 3">
            <a:extLst>
              <a:ext uri="{FF2B5EF4-FFF2-40B4-BE49-F238E27FC236}">
                <a16:creationId xmlns:a16="http://schemas.microsoft.com/office/drawing/2014/main" id="{302DF6FD-A133-A7E4-DED3-3B1775D2FC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NZ" smtClean="0"/>
              <a:t>9</a:t>
            </a:fld>
            <a:endParaRPr lang="en-NZ"/>
          </a:p>
        </p:txBody>
      </p:sp>
      <p:pic>
        <p:nvPicPr>
          <p:cNvPr id="5" name="Google Shape;409;p22">
            <a:extLst>
              <a:ext uri="{FF2B5EF4-FFF2-40B4-BE49-F238E27FC236}">
                <a16:creationId xmlns:a16="http://schemas.microsoft.com/office/drawing/2014/main" id="{CA71EA98-2B24-EE1D-1EC9-7C3A8E5DF895}"/>
              </a:ext>
            </a:extLst>
          </p:cNvPr>
          <p:cNvPicPr preferRelativeResize="0"/>
          <p:nvPr/>
        </p:nvPicPr>
        <p:blipFill rotWithShape="1">
          <a:blip r:embed="rId2">
            <a:alphaModFix/>
          </a:blip>
          <a:srcRect/>
          <a:stretch/>
        </p:blipFill>
        <p:spPr>
          <a:xfrm>
            <a:off x="10395458" y="161213"/>
            <a:ext cx="1639869" cy="609094"/>
          </a:xfrm>
          <a:prstGeom prst="rect">
            <a:avLst/>
          </a:prstGeom>
          <a:noFill/>
          <a:ln>
            <a:noFill/>
          </a:ln>
        </p:spPr>
      </p:pic>
    </p:spTree>
    <p:extLst>
      <p:ext uri="{BB962C8B-B14F-4D97-AF65-F5344CB8AC3E}">
        <p14:creationId xmlns:p14="http://schemas.microsoft.com/office/powerpoint/2010/main" val="1633212890"/>
      </p:ext>
    </p:extLst>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71415c5-c2f0-47cf-8f27-59fcd00e354b" xsi:nil="true"/>
    <lcf76f155ced4ddcb4097134ff3c332f xmlns="d1f9c71a-bb6b-4d60-8d25-26d9c4a0660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9DAD55A4E2E94E88415337842D697D" ma:contentTypeVersion="15" ma:contentTypeDescription="Create a new document." ma:contentTypeScope="" ma:versionID="f0bf8233290a6c62143ea36c8b1b715a">
  <xsd:schema xmlns:xsd="http://www.w3.org/2001/XMLSchema" xmlns:xs="http://www.w3.org/2001/XMLSchema" xmlns:p="http://schemas.microsoft.com/office/2006/metadata/properties" xmlns:ns2="b71415c5-c2f0-47cf-8f27-59fcd00e354b" xmlns:ns3="d1f9c71a-bb6b-4d60-8d25-26d9c4a0660c" targetNamespace="http://schemas.microsoft.com/office/2006/metadata/properties" ma:root="true" ma:fieldsID="d18dd8393784c7adcdad655d2b6f51d7" ns2:_="" ns3:_="">
    <xsd:import namespace="b71415c5-c2f0-47cf-8f27-59fcd00e354b"/>
    <xsd:import namespace="d1f9c71a-bb6b-4d60-8d25-26d9c4a0660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GenerationTime" minOccurs="0"/>
                <xsd:element ref="ns3:MediaServiceEventHashCode" minOccurs="0"/>
                <xsd:element ref="ns3:MediaLengthInSeconds" minOccurs="0"/>
                <xsd:element ref="ns3:MediaServiceDateTaken" minOccurs="0"/>
                <xsd:element ref="ns3:lcf76f155ced4ddcb4097134ff3c332f" minOccurs="0"/>
                <xsd:element ref="ns2:TaxCatchAll"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1415c5-c2f0-47cf-8f27-59fcd00e35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ea4fd64-78bd-4f0c-a64f-ca12d81ae340}" ma:internalName="TaxCatchAll" ma:showField="CatchAllData" ma:web="b71415c5-c2f0-47cf-8f27-59fcd00e35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1f9c71a-bb6b-4d60-8d25-26d9c4a0660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0144a9a-0e39-4c7c-9806-6bbc5d5caddc"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27B581-7D15-4CF0-86BB-6B715CA38665}">
  <ds:schemaRefs>
    <ds:schemaRef ds:uri="http://schemas.microsoft.com/office/2006/metadata/properties"/>
    <ds:schemaRef ds:uri="http://schemas.microsoft.com/office/infopath/2007/PartnerControls"/>
    <ds:schemaRef ds:uri="b71415c5-c2f0-47cf-8f27-59fcd00e354b"/>
    <ds:schemaRef ds:uri="d1f9c71a-bb6b-4d60-8d25-26d9c4a0660c"/>
  </ds:schemaRefs>
</ds:datastoreItem>
</file>

<file path=customXml/itemProps2.xml><?xml version="1.0" encoding="utf-8"?>
<ds:datastoreItem xmlns:ds="http://schemas.openxmlformats.org/officeDocument/2006/customXml" ds:itemID="{C9B68116-7BC0-4D23-B34A-350CE2BC5D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1415c5-c2f0-47cf-8f27-59fcd00e354b"/>
    <ds:schemaRef ds:uri="d1f9c71a-bb6b-4d60-8d25-26d9c4a066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8D0241-9CC3-4AA0-A56C-B01040B5A1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106</TotalTime>
  <Words>965</Words>
  <Application>Microsoft Office PowerPoint</Application>
  <PresentationFormat>Widescreen</PresentationFormat>
  <Paragraphs>162</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Facet</vt:lpstr>
      <vt:lpstr>    2023 EOTC Management Templates  3 Key Changes </vt:lpstr>
      <vt:lpstr>Karakia</vt:lpstr>
      <vt:lpstr>2023 update.  What has changed? </vt:lpstr>
      <vt:lpstr>Let’s take a quick look at what is in it</vt:lpstr>
      <vt:lpstr>Digging deeper – what else?</vt:lpstr>
      <vt:lpstr>PowerPoint Presentation</vt:lpstr>
      <vt:lpstr>Operational limits</vt:lpstr>
      <vt:lpstr>Weather dependence</vt:lpstr>
      <vt:lpstr>Inclusion and Diversity</vt:lpstr>
      <vt:lpstr>Risk Rating Matrix…</vt:lpstr>
      <vt:lpstr>Activity Competence &amp;  Staff competence</vt:lpstr>
      <vt:lpstr>Staffing and Supervision</vt:lpstr>
      <vt:lpstr>Systems and practice go hand in hand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2023 EOTC Management Templates  3 Key Changes </dc:title>
  <dc:creator>Liz</dc:creator>
  <cp:lastModifiedBy>Gemma Periam</cp:lastModifiedBy>
  <cp:revision>2</cp:revision>
  <dcterms:created xsi:type="dcterms:W3CDTF">2016-08-04T08:46:59Z</dcterms:created>
  <dcterms:modified xsi:type="dcterms:W3CDTF">2024-08-03T19:11:58Z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0x0101006C9DAD55A4E2E94E88415337842D697D</vt:lpwstr>
  </property>
  <property fmtid="{D5CDD505-2E9C-101B-9397-08002B2CF9AE}" pid="3" name="MediaServiceImageTags">
    <vt:lpwstr/>
  </property>
</Properties>
</file>